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2" r:id="rId4"/>
    <p:sldId id="260" r:id="rId5"/>
    <p:sldId id="263" r:id="rId6"/>
    <p:sldId id="264" r:id="rId7"/>
    <p:sldId id="283" r:id="rId8"/>
    <p:sldId id="266" r:id="rId9"/>
    <p:sldId id="267" r:id="rId10"/>
    <p:sldId id="269" r:id="rId11"/>
    <p:sldId id="271" r:id="rId12"/>
    <p:sldId id="272" r:id="rId13"/>
    <p:sldId id="273" r:id="rId14"/>
    <p:sldId id="274" r:id="rId15"/>
    <p:sldId id="268" r:id="rId16"/>
    <p:sldId id="276" r:id="rId17"/>
    <p:sldId id="278" r:id="rId18"/>
    <p:sldId id="280" r:id="rId19"/>
    <p:sldId id="281" r:id="rId20"/>
    <p:sldId id="279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114" y="1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0A8D05-F011-C123-C369-5AD4FDA69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4ECCFF0-CFAA-6052-1026-7AA592D27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87C7D6C-9F22-816D-1AFB-BE12CE76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72B73C4-44B7-FCF7-068D-A28DABDD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E370F91-BC1B-B494-AD99-64FAE7AD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033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6A619B-A244-CD34-2CA2-F4CE68C8E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D13EB5B-BF7A-EBCC-6A14-3FF1C3434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AB464AA-50ED-B93B-F894-CE6DA883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527E37D-2165-7857-E9C6-B8DA4A6D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919463-8EBC-CFC3-8BE8-1702C9898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434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01D801A-1C6D-6044-7542-4EFEE9B6F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7AC136F-1067-ABE9-08DD-DB575ACA8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EA23EF-A810-A97C-DA00-DDEE5DB37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D2A6ABE-FF58-CBFA-8F3B-0E419302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0D61EAF-0507-0187-EF32-76F77B8B6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795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510366-B421-7A14-DBD0-488D51630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71B5CF5-0BB5-2E62-BD4A-4ED4841B0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221D751-26BA-13A6-C3D1-7271EA8B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0E44995-8D9A-33CF-2D4E-03AFD2C9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6A9E433-AD65-6976-1021-F2C023127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552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BAF310-6439-4A04-81E1-E6AE98EC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036D93C-D7D4-6F21-1B89-344A01F11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2FF1B4D-6385-1E1C-C0EC-A421B322B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594EE91-3F73-20E7-222F-3279F8E1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1DFA61B-D428-3D84-FEC5-4DEC3C601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730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6A5910-1FA0-7953-650A-4CE218CA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48E49C1-EA0D-4320-5632-3C1185645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8333C47-4395-EA85-05F0-02821C6F5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4CAB850-217F-3831-60A6-719D1158D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425EDDB-6477-547A-D1F6-DC32BE01F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2F0EF26-22DD-6CD9-0110-D371E4330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93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141A3C-CA78-AE13-232B-26C5AFF27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501DC8D-FBDE-9B5F-108D-885C93393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44EA4F7-D761-0FE0-ECC5-590CA5D5C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F042C2F-B229-ED08-A10B-46FCC2D8D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D23523CB-4CB3-1D5C-C00D-66866E002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DC50D66-558D-D460-F0B5-8FB3A3573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8A57ACC-1D54-B479-39BF-13EBA46D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9775732-0C8A-F912-D613-3DA6BC0B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131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97D63B-9804-D8CE-BBC7-C79C91866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0DFE921-7604-7562-0ADF-27575F4A7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178287E-6177-DE37-FF9C-0A656D05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C5BB05A-8F16-4254-52F7-1C0F8181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606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1953C47-29BC-C44B-1626-93BC2CE47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FC7E4C2-FA66-D593-9E5F-D92D95944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06F5403-2040-DF7B-DB68-1F5C343B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923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001136-146D-5606-B511-F06C717DE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94BB6CC-63AF-00C4-31AD-E4B51F3CF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BD3467D-6890-2276-A35D-22A34760F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25E7A79-E926-DAC2-F41E-E2C44BF2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39B1E88-E431-057D-C724-95FF318B0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32DC9B6-A9D4-8C14-16B0-C98766E7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443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711B31-8C3E-F560-C5E3-1D99EDC9B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27EE9747-1062-1ECD-1F40-2371AA4A3E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234EAF5-D21E-7A31-F350-C8F2AEC9E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7D65364-A4EA-0169-EE40-D49F9881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0E87658-8A78-C259-422D-DF653A6C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A8327AA-AFAF-125D-EBBE-82A22999A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8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9B6BC6AF-E1AD-A43E-8742-6205EC82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BCA2E1B-E278-A8CF-3E1F-0A0BE34E4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74D823C-2A1F-DA8B-7CE8-3B769370D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A904A9-8BB7-430C-9E70-DE40E5DB95F9}" type="datetimeFigureOut">
              <a:rPr lang="hr-HR" smtClean="0"/>
              <a:t>2.10.2024.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478C866-1C69-C6EF-298D-FC9862C89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6184C85-8C31-3034-1E49-70F2480EC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88A370-4025-46D3-B34B-98935140722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604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BA15AA-D9AD-BD32-E488-399B8A619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79711"/>
            <a:ext cx="9144000" cy="2387600"/>
          </a:xfrm>
        </p:spPr>
        <p:txBody>
          <a:bodyPr>
            <a:normAutofit/>
          </a:bodyPr>
          <a:lstStyle/>
          <a:p>
            <a:r>
              <a:rPr lang="hr-HR" sz="4400" b="1" i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Uloga ravnatelja u stvaranju inkluzivne kulture škole</a:t>
            </a:r>
            <a:endParaRPr lang="hr-HR" sz="4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2D44AA6-9616-679E-F5AC-AD4F5CA4D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78140"/>
            <a:ext cx="9144000" cy="1655762"/>
          </a:xfrm>
        </p:spPr>
        <p:txBody>
          <a:bodyPr>
            <a:normAutofit/>
          </a:bodyPr>
          <a:lstStyle/>
          <a:p>
            <a:r>
              <a:rPr lang="pl-PL" dirty="0"/>
              <a:t>Dani doktoranada 2024.</a:t>
            </a:r>
          </a:p>
          <a:p>
            <a:r>
              <a:rPr lang="pl-PL" dirty="0"/>
              <a:t>Maja Zorić</a:t>
            </a:r>
            <a:endParaRPr lang="hr-HR" dirty="0"/>
          </a:p>
        </p:txBody>
      </p:sp>
      <p:pic>
        <p:nvPicPr>
          <p:cNvPr id="4" name="Slika 3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EA596540-E316-F560-1D56-2818D2430F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3" b="6816"/>
          <a:stretch/>
        </p:blipFill>
        <p:spPr bwMode="auto">
          <a:xfrm>
            <a:off x="324706" y="367517"/>
            <a:ext cx="1604753" cy="15106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 descr="Slika na kojoj se prikazuje krug, šarenilo, dijagram, dizajn&#10;&#10;Opis je automatski generiran">
            <a:extLst>
              <a:ext uri="{FF2B5EF4-FFF2-40B4-BE49-F238E27FC236}">
                <a16:creationId xmlns:a16="http://schemas.microsoft.com/office/drawing/2014/main" id="{990A1798-C5A2-7802-D254-2B73F45F9D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099" y="280664"/>
            <a:ext cx="176022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55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Inkluzija u školi</a:t>
            </a:r>
          </a:p>
        </p:txBody>
      </p:sp>
      <p:pic>
        <p:nvPicPr>
          <p:cNvPr id="7" name="Rezervirano mjesto sadržaja 6" descr="Slika na kojoj se prikazuje tekst, snimka zaslona, Font, dizajn&#10;&#10;Opis je automatski generiran">
            <a:extLst>
              <a:ext uri="{FF2B5EF4-FFF2-40B4-BE49-F238E27FC236}">
                <a16:creationId xmlns:a16="http://schemas.microsoft.com/office/drawing/2014/main" id="{85D42DC0-1C54-39EE-F75F-56FD523EEA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04" y="1280681"/>
            <a:ext cx="7589569" cy="4410880"/>
          </a:xfrm>
        </p:spPr>
      </p:pic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14E00212-1E57-071D-1906-EED40B9496DF}"/>
              </a:ext>
            </a:extLst>
          </p:cNvPr>
          <p:cNvSpPr txBox="1"/>
          <p:nvPr/>
        </p:nvSpPr>
        <p:spPr>
          <a:xfrm>
            <a:off x="963304" y="5788679"/>
            <a:ext cx="4100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(</a:t>
            </a:r>
            <a:r>
              <a:rPr lang="hr-HR" dirty="0" err="1">
                <a:effectLst/>
                <a:ea typeface="Calibri" panose="020F0502020204030204" pitchFamily="34" charset="0"/>
              </a:rPr>
              <a:t>Booth</a:t>
            </a:r>
            <a:r>
              <a:rPr lang="hr-HR" dirty="0">
                <a:effectLst/>
                <a:ea typeface="Calibri" panose="020F0502020204030204" pitchFamily="34" charset="0"/>
              </a:rPr>
              <a:t> &amp; </a:t>
            </a:r>
            <a:r>
              <a:rPr lang="hr-HR" dirty="0" err="1">
                <a:effectLst/>
                <a:ea typeface="Calibri" panose="020F0502020204030204" pitchFamily="34" charset="0"/>
              </a:rPr>
              <a:t>Ainscow</a:t>
            </a:r>
            <a:r>
              <a:rPr lang="hr-HR" dirty="0">
                <a:effectLst/>
                <a:ea typeface="Calibri" panose="020F0502020204030204" pitchFamily="34" charset="0"/>
              </a:rPr>
              <a:t>, 2002)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6BE4B34-8E49-5901-8C0B-8BC4A8A05F43}"/>
              </a:ext>
            </a:extLst>
          </p:cNvPr>
          <p:cNvSpPr txBox="1">
            <a:spLocks/>
          </p:cNvSpPr>
          <p:nvPr/>
        </p:nvSpPr>
        <p:spPr>
          <a:xfrm>
            <a:off x="8677977" y="1340223"/>
            <a:ext cx="26758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stvaranje inkluzivne kulture</a:t>
            </a:r>
          </a:p>
          <a:p>
            <a:r>
              <a:rPr lang="hr-HR" dirty="0"/>
              <a:t>donošenje inkluzivnih politika</a:t>
            </a:r>
          </a:p>
          <a:p>
            <a:r>
              <a:rPr lang="hr-HR" dirty="0"/>
              <a:t>razvijanje inkluzivne prakse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55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200" dirty="0"/>
              <a:t>Ravnatelj kao </a:t>
            </a:r>
            <a:r>
              <a:rPr lang="hr-HR" sz="4200" dirty="0" err="1"/>
              <a:t>sukreator</a:t>
            </a:r>
            <a:r>
              <a:rPr lang="hr-HR" sz="4200" dirty="0"/>
              <a:t> inkluzivne kulture škole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02623"/>
          </a:xfrm>
        </p:spPr>
        <p:txBody>
          <a:bodyPr/>
          <a:lstStyle/>
          <a:p>
            <a:r>
              <a:rPr lang="hr-HR" dirty="0"/>
              <a:t>stavovi, podrška i potpora inkluziji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8D2B1310-2103-85BE-2EC9-C4EA64984150}"/>
              </a:ext>
            </a:extLst>
          </p:cNvPr>
          <p:cNvCxnSpPr/>
          <p:nvPr/>
        </p:nvCxnSpPr>
        <p:spPr>
          <a:xfrm>
            <a:off x="696686" y="1524000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id="{73C8C01E-9727-A023-405A-5A5A22E04A1A}"/>
              </a:ext>
            </a:extLst>
          </p:cNvPr>
          <p:cNvSpPr txBox="1">
            <a:spLocks/>
          </p:cNvSpPr>
          <p:nvPr/>
        </p:nvSpPr>
        <p:spPr>
          <a:xfrm>
            <a:off x="838200" y="3367845"/>
            <a:ext cx="10515600" cy="1713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/>
              <a:t>Potpora:</a:t>
            </a:r>
          </a:p>
          <a:p>
            <a:r>
              <a:rPr lang="hr-HR" dirty="0"/>
              <a:t>nacionalni dokumenti </a:t>
            </a:r>
          </a:p>
          <a:p>
            <a:r>
              <a:rPr lang="hr-HR" dirty="0"/>
              <a:t>odgojno-obrazovni sustav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4731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/>
              <a:t>Hoppey</a:t>
            </a:r>
            <a:r>
              <a:rPr lang="hr-HR" dirty="0"/>
              <a:t> (2010)</a:t>
            </a:r>
          </a:p>
          <a:p>
            <a:r>
              <a:rPr lang="hr-HR" dirty="0"/>
              <a:t>istaknuta uloga ravnatelja škole</a:t>
            </a:r>
          </a:p>
          <a:p>
            <a:pPr marL="0" indent="0">
              <a:buNone/>
            </a:pPr>
            <a:r>
              <a:rPr lang="hr-HR" dirty="0"/>
              <a:t>Najznačajniji čimbenici: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zervirano mjesto sadržaja 2">
            <a:extLst>
              <a:ext uri="{FF2B5EF4-FFF2-40B4-BE49-F238E27FC236}">
                <a16:creationId xmlns:a16="http://schemas.microsoft.com/office/drawing/2014/main" id="{EFDB00B2-2845-D076-4DA5-D03F1E4DD442}"/>
              </a:ext>
            </a:extLst>
          </p:cNvPr>
          <p:cNvSpPr txBox="1">
            <a:spLocks/>
          </p:cNvSpPr>
          <p:nvPr/>
        </p:nvSpPr>
        <p:spPr>
          <a:xfrm>
            <a:off x="963304" y="3330864"/>
            <a:ext cx="2756289" cy="24389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ravnateljeva osobna briga, povjerenje i ulaganje u nastavnike</a:t>
            </a:r>
          </a:p>
        </p:txBody>
      </p:sp>
      <p:sp>
        <p:nvSpPr>
          <p:cNvPr id="9" name="Rezervirano mjesto sadržaja 2">
            <a:extLst>
              <a:ext uri="{FF2B5EF4-FFF2-40B4-BE49-F238E27FC236}">
                <a16:creationId xmlns:a16="http://schemas.microsoft.com/office/drawing/2014/main" id="{2967DC9F-9EE4-8DA8-FCD2-74B05164055C}"/>
              </a:ext>
            </a:extLst>
          </p:cNvPr>
          <p:cNvSpPr txBox="1">
            <a:spLocks/>
          </p:cNvSpPr>
          <p:nvPr/>
        </p:nvSpPr>
        <p:spPr>
          <a:xfrm>
            <a:off x="4412338" y="3330864"/>
            <a:ext cx="2757600" cy="24408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zaštita nastavnika i školskog osoblja od vanjskih pritisaka</a:t>
            </a:r>
          </a:p>
          <a:p>
            <a:pPr lvl="1"/>
            <a:endParaRPr lang="hr-HR" dirty="0"/>
          </a:p>
        </p:txBody>
      </p:sp>
      <p:sp>
        <p:nvSpPr>
          <p:cNvPr id="10" name="Rezervirano mjesto sadržaja 2">
            <a:extLst>
              <a:ext uri="{FF2B5EF4-FFF2-40B4-BE49-F238E27FC236}">
                <a16:creationId xmlns:a16="http://schemas.microsoft.com/office/drawing/2014/main" id="{EEE6AAF8-ED89-AE31-7722-82D0A91CDDE8}"/>
              </a:ext>
            </a:extLst>
          </p:cNvPr>
          <p:cNvSpPr txBox="1">
            <a:spLocks/>
          </p:cNvSpPr>
          <p:nvPr/>
        </p:nvSpPr>
        <p:spPr>
          <a:xfrm>
            <a:off x="7862683" y="3330864"/>
            <a:ext cx="2757600" cy="2440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poticanje osobnog razvoja nastavnika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285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>
            <a:extLst>
              <a:ext uri="{FF2B5EF4-FFF2-40B4-BE49-F238E27FC236}">
                <a16:creationId xmlns:a16="http://schemas.microsoft.com/office/drawing/2014/main" id="{E5E3F733-CB17-D691-DEAF-FBF7652C60CA}"/>
              </a:ext>
            </a:extLst>
          </p:cNvPr>
          <p:cNvSpPr/>
          <p:nvPr/>
        </p:nvSpPr>
        <p:spPr>
          <a:xfrm>
            <a:off x="1136073" y="2392218"/>
            <a:ext cx="3833091" cy="3879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Padaste </a:t>
            </a:r>
            <a:r>
              <a:rPr lang="hr-HR" dirty="0" err="1"/>
              <a:t>et</a:t>
            </a:r>
            <a:r>
              <a:rPr lang="hr-HR" dirty="0"/>
              <a:t> </a:t>
            </a:r>
            <a:r>
              <a:rPr lang="hr-HR" dirty="0" err="1"/>
              <a:t>al</a:t>
            </a:r>
            <a:r>
              <a:rPr lang="hr-HR" dirty="0"/>
              <a:t>. (2021)</a:t>
            </a:r>
          </a:p>
          <a:p>
            <a:r>
              <a:rPr lang="hr-HR" dirty="0"/>
              <a:t>pozitivna vizija ravnatelja značajniji prediktor uspjeha implementacije inkluzije od podrške koju nastavnici dobivaju tijekom provođenja inkluzivnog obrazovanja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96312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>
            <a:extLst>
              <a:ext uri="{FF2B5EF4-FFF2-40B4-BE49-F238E27FC236}">
                <a16:creationId xmlns:a16="http://schemas.microsoft.com/office/drawing/2014/main" id="{E9096801-C484-B2B3-38A5-B2198B9D0DD1}"/>
              </a:ext>
            </a:extLst>
          </p:cNvPr>
          <p:cNvSpPr/>
          <p:nvPr/>
        </p:nvSpPr>
        <p:spPr>
          <a:xfrm>
            <a:off x="4867564" y="2761672"/>
            <a:ext cx="3528291" cy="3879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Cohen (2015)</a:t>
            </a:r>
          </a:p>
          <a:p>
            <a:r>
              <a:rPr lang="hr-HR" dirty="0"/>
              <a:t>za vođenje suvremene škole u kojoj je naglasak na inkluzivnom obrazovanju potreban je jak i učinkovit ravnatelj te da je potrebno omogućiti ravnateljima dodatnu edukaciju o načinima implementacije inkluzivnog obrazovanja i rada s učenicima s teškoćama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5807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/>
              <a:t>Donnelly</a:t>
            </a:r>
            <a:r>
              <a:rPr lang="hr-HR" dirty="0"/>
              <a:t> </a:t>
            </a:r>
            <a:r>
              <a:rPr lang="hr-HR" dirty="0" err="1"/>
              <a:t>et</a:t>
            </a:r>
            <a:r>
              <a:rPr lang="hr-HR" dirty="0"/>
              <a:t> </a:t>
            </a:r>
            <a:r>
              <a:rPr lang="hr-HR" dirty="0" err="1"/>
              <a:t>al</a:t>
            </a:r>
            <a:r>
              <a:rPr lang="hr-HR" dirty="0"/>
              <a:t>.(2018) </a:t>
            </a:r>
          </a:p>
          <a:p>
            <a:r>
              <a:rPr lang="hr-HR" dirty="0"/>
              <a:t>osigurati veću autonomiju na razini škole</a:t>
            </a:r>
          </a:p>
          <a:p>
            <a:r>
              <a:rPr lang="hr-HR" dirty="0"/>
              <a:t>razvijati instruktivno i distribucijsko vođenje</a:t>
            </a:r>
          </a:p>
          <a:p>
            <a:r>
              <a:rPr lang="hr-HR" dirty="0"/>
              <a:t>razvijati vodstva u obrazovanju na svim razinama obrazovanja</a:t>
            </a:r>
          </a:p>
          <a:p>
            <a:r>
              <a:rPr lang="hr-HR" dirty="0"/>
              <a:t>definirati ulogu ravnatelja i osigurati usklađenost između upravljanja i odgovornosti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36947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0436" y="2049165"/>
            <a:ext cx="5553364" cy="369585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dirty="0"/>
              <a:t>razvijanje vizije</a:t>
            </a:r>
          </a:p>
          <a:p>
            <a:r>
              <a:rPr lang="hr-HR" dirty="0"/>
              <a:t>strateško promišljanje</a:t>
            </a:r>
          </a:p>
          <a:p>
            <a:r>
              <a:rPr lang="hr-HR" dirty="0"/>
              <a:t>upravljanje resursima</a:t>
            </a:r>
          </a:p>
          <a:p>
            <a:r>
              <a:rPr lang="hr-HR" dirty="0"/>
              <a:t>rješavanje problema</a:t>
            </a:r>
          </a:p>
          <a:p>
            <a:r>
              <a:rPr lang="hr-HR" dirty="0"/>
              <a:t>uspješna komunikacija</a:t>
            </a:r>
          </a:p>
          <a:p>
            <a:r>
              <a:rPr lang="hr-HR" dirty="0"/>
              <a:t>sposobnost samoprocjene</a:t>
            </a:r>
          </a:p>
          <a:p>
            <a:r>
              <a:rPr lang="hr-HR" dirty="0"/>
              <a:t>pedagoško vođenje škole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2BEBF831-CB44-D709-EB62-BDFD6F2E09CE}"/>
              </a:ext>
            </a:extLst>
          </p:cNvPr>
          <p:cNvSpPr txBox="1">
            <a:spLocks/>
          </p:cNvSpPr>
          <p:nvPr/>
        </p:nvSpPr>
        <p:spPr>
          <a:xfrm>
            <a:off x="769340" y="3429000"/>
            <a:ext cx="3978151" cy="50765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/>
              <a:t>Kompetencije ravnatelja</a:t>
            </a:r>
          </a:p>
        </p:txBody>
      </p:sp>
    </p:spTree>
    <p:extLst>
      <p:ext uri="{BB962C8B-B14F-4D97-AF65-F5344CB8AC3E}">
        <p14:creationId xmlns:p14="http://schemas.microsoft.com/office/powerpoint/2010/main" val="2389966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1353"/>
            <a:ext cx="10334625" cy="4895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Ravnatelj zadužen za:</a:t>
            </a:r>
          </a:p>
          <a:p>
            <a:r>
              <a:rPr lang="hr-HR" dirty="0"/>
              <a:t>stvaranje i podržavanje inkluzivne vizije te usmjeravanje materijalnih i ljudskih resursa k njenom ostvarenju,</a:t>
            </a:r>
          </a:p>
          <a:p>
            <a:r>
              <a:rPr lang="hr-HR" dirty="0"/>
              <a:t>osiguranje pozitivnog, poticajnog i </a:t>
            </a:r>
            <a:r>
              <a:rPr lang="hr-HR" dirty="0" err="1"/>
              <a:t>podržavajućeg</a:t>
            </a:r>
            <a:r>
              <a:rPr lang="hr-HR" dirty="0"/>
              <a:t> okruženja koje omogućava svakom učeniku osjećaj sigurnosti i pripadnosti te obrazovanje u skladu s njegovim potrebama i mogućnostima,</a:t>
            </a:r>
          </a:p>
          <a:p>
            <a:r>
              <a:rPr lang="hr-HR" dirty="0"/>
              <a:t>provođenje zakona, propisa i smjernica nacionalnih dokumenata s ciljem osiguranja inkluzivnog obrazovanja.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5E30C299-649F-49AC-9EFC-CC30402C3AF6}"/>
              </a:ext>
            </a:extLst>
          </p:cNvPr>
          <p:cNvCxnSpPr/>
          <p:nvPr/>
        </p:nvCxnSpPr>
        <p:spPr>
          <a:xfrm>
            <a:off x="696686" y="1524000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70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304" y="4087848"/>
            <a:ext cx="10515600" cy="1822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Ravnatelj bi trebao biti poveznica između škole, obitelji i lokalne zajednice kako inkluzija ne bi završila školovanjem učenika nego bila podržana od cjelokupnog društva, jer osobe s teškoćama imaju prirodno i zasluženo mjesto u njemu.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D1A9C41A-11A3-36D2-91F7-3EFB63483C6C}"/>
              </a:ext>
            </a:extLst>
          </p:cNvPr>
          <p:cNvSpPr txBox="1">
            <a:spLocks/>
          </p:cNvSpPr>
          <p:nvPr/>
        </p:nvSpPr>
        <p:spPr>
          <a:xfrm>
            <a:off x="963304" y="1740213"/>
            <a:ext cx="10515600" cy="2070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/>
              <a:t>Kako bi sve to uspješno provodio, ravnatelj treba imati:</a:t>
            </a:r>
          </a:p>
          <a:p>
            <a:r>
              <a:rPr lang="hr-HR" dirty="0"/>
              <a:t>potrebno stručno usavršavanje,</a:t>
            </a:r>
          </a:p>
          <a:p>
            <a:r>
              <a:rPr lang="hr-HR" dirty="0"/>
              <a:t>definiran zakonodavni okvir,</a:t>
            </a:r>
          </a:p>
          <a:p>
            <a:r>
              <a:rPr lang="hr-HR" dirty="0"/>
              <a:t>podršku odgojno-obrazovnog sustava, obitelji i lokalne zajednice.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/>
          </a:p>
          <a:p>
            <a:pPr marL="0" indent="0">
              <a:buFont typeface="Arial" panose="020B0604020202020204" pitchFamily="34" charset="0"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53289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D0B863-D85C-BE0F-33E1-3B400334E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41"/>
            <a:ext cx="10515600" cy="514996"/>
          </a:xfrm>
        </p:spPr>
        <p:txBody>
          <a:bodyPr>
            <a:normAutofit fontScale="90000"/>
          </a:bodyPr>
          <a:lstStyle/>
          <a:p>
            <a:r>
              <a:rPr lang="hr-HR" sz="3200" dirty="0"/>
              <a:t>Literatura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840394-A2D4-8263-8A5E-5BFAEDC89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035" y="618837"/>
            <a:ext cx="11150073" cy="5468454"/>
          </a:xfrm>
        </p:spPr>
        <p:txBody>
          <a:bodyPr>
            <a:noAutofit/>
          </a:bodyPr>
          <a:lstStyle/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Bullock, S.,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Brestovanský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, S., &amp;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Lenčo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, P. (2015). Inkluzija, različitost i jednakost u radu s mladima - načela i pristupi. 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Alfirev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M. (2000). Socijalni model u rehabilitaciji osoba s mentalnom retardacijom. 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Hrvatska revija za rehabilitacijska istraživanja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36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(1), 9-16.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Booth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, T., &amp;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Ainscow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, M. (2002). </a:t>
            </a:r>
            <a:r>
              <a:rPr lang="hr-HR" sz="160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Index for </a:t>
            </a:r>
            <a:r>
              <a:rPr lang="hr-HR" sz="1600" i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inclusion</a:t>
            </a:r>
            <a:r>
              <a:rPr lang="hr-HR" sz="160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: </a:t>
            </a:r>
            <a:r>
              <a:rPr lang="hr-HR" sz="1600" i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developing</a:t>
            </a:r>
            <a:r>
              <a:rPr lang="hr-HR" sz="160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</a:t>
            </a:r>
            <a:r>
              <a:rPr lang="hr-HR" sz="1600" i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learning</a:t>
            </a:r>
            <a:r>
              <a:rPr lang="hr-HR" sz="160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and </a:t>
            </a:r>
            <a:r>
              <a:rPr lang="hr-HR" sz="1600" i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participation</a:t>
            </a:r>
            <a:r>
              <a:rPr lang="hr-HR" sz="160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</a:t>
            </a:r>
            <a:r>
              <a:rPr lang="hr-HR" sz="1600" i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in</a:t>
            </a:r>
            <a:r>
              <a:rPr lang="hr-HR" sz="160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</a:t>
            </a:r>
            <a:r>
              <a:rPr lang="hr-HR" sz="1600" i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schools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. Centre for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Studies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on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Inclusive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Education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(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CSIE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),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Rm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2S203 S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Block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,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Frenchay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Campus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,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Coldharbour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 Lane, Bristol BS16 1QU, United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Kingdom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, </a:t>
            </a:r>
            <a:r>
              <a:rPr lang="hr-HR" sz="16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England</a:t>
            </a:r>
            <a:r>
              <a:rPr lang="hr-HR" sz="16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Ainscow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, M. (2004).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Special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Classroom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Teacher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Guide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. UNESCO.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Karamatić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Brčić, M. (2013). Pretpostavke inkluzije u školi. </a:t>
            </a:r>
            <a:r>
              <a:rPr lang="hr-HR" sz="1600" i="1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Život i škola: časopis za teoriju i praksu odgoja i obrazovanja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hr-HR" sz="1600" i="1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59</a:t>
            </a:r>
            <a:r>
              <a:rPr lang="hr-HR" sz="16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(30), 67-77.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dirty="0">
                <a:solidFill>
                  <a:srgbClr val="1E1E1E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Vrcelj, S. (2000). </a:t>
            </a:r>
            <a:r>
              <a:rPr lang="hr-HR" sz="1600" i="1" dirty="0">
                <a:solidFill>
                  <a:srgbClr val="1E1E1E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Školska pedagogija</a:t>
            </a:r>
            <a:r>
              <a:rPr lang="hr-HR" sz="1600" dirty="0">
                <a:solidFill>
                  <a:srgbClr val="1E1E1E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. Rijeka: Filozofski fakultet.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Ministarstvo znanosti i obrazovanja (2015). Pravilnik o osnovnoškolskom odgoju i obrazovanju učenika s teškoćama u razvoju. 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Narodne novine 24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/15.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Ivančić, Đ., &amp; Stančić, Z. (2013). Stvaranje inkluzivne kulture škole. </a:t>
            </a:r>
            <a:r>
              <a:rPr lang="hr-HR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Hrvatska Revija za rehabilitacijska istraživanja</a:t>
            </a:r>
            <a:r>
              <a:rPr lang="hr-HR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, </a:t>
            </a:r>
            <a:r>
              <a:rPr lang="hr-HR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49</a:t>
            </a:r>
            <a:r>
              <a:rPr lang="hr-HR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(2).</a:t>
            </a:r>
          </a:p>
          <a:p>
            <a:pPr marL="539750" indent="-5397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Hoppey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D., &amp;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McLeskey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J. (2013). A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case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principal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leadership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effective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Journal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Special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46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(4), 245-256.</a:t>
            </a:r>
          </a:p>
          <a:p>
            <a:pPr marL="539750" indent="-5397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dirty="0" err="1">
                <a:effectLst/>
                <a:ea typeface="Calibri" panose="020F0502020204030204" pitchFamily="34" charset="0"/>
              </a:rPr>
              <a:t>Pedaste</a:t>
            </a:r>
            <a:r>
              <a:rPr lang="hr-HR" sz="1600" dirty="0">
                <a:effectLst/>
                <a:ea typeface="Calibri" panose="020F0502020204030204" pitchFamily="34" charset="0"/>
              </a:rPr>
              <a:t>, M.,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Leijen</a:t>
            </a:r>
            <a:r>
              <a:rPr lang="hr-HR" sz="1600" dirty="0">
                <a:effectLst/>
                <a:ea typeface="Calibri" panose="020F0502020204030204" pitchFamily="34" charset="0"/>
              </a:rPr>
              <a:t>, Ä.,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Kivirand</a:t>
            </a:r>
            <a:r>
              <a:rPr lang="hr-HR" sz="1600" dirty="0">
                <a:effectLst/>
                <a:ea typeface="Calibri" panose="020F0502020204030204" pitchFamily="34" charset="0"/>
              </a:rPr>
              <a:t>, T.,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Nelis</a:t>
            </a:r>
            <a:r>
              <a:rPr lang="hr-HR" sz="1600" dirty="0">
                <a:effectLst/>
                <a:ea typeface="Calibri" panose="020F0502020204030204" pitchFamily="34" charset="0"/>
              </a:rPr>
              <a:t>, P., &amp;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Malva</a:t>
            </a:r>
            <a:r>
              <a:rPr lang="hr-HR" sz="1600" dirty="0">
                <a:effectLst/>
                <a:ea typeface="Calibri" panose="020F0502020204030204" pitchFamily="34" charset="0"/>
              </a:rPr>
              <a:t>, L. (2024). School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leaders</a:t>
            </a:r>
            <a:r>
              <a:rPr lang="hr-HR" sz="1600" dirty="0">
                <a:effectLst/>
                <a:ea typeface="Calibri" panose="020F0502020204030204" pitchFamily="34" charset="0"/>
              </a:rPr>
              <a:t>’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vision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is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the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strongest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predictor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of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their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attitudes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towards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inclusive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education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practice</a:t>
            </a:r>
            <a:r>
              <a:rPr lang="hr-HR" sz="1600" dirty="0">
                <a:effectLst/>
                <a:ea typeface="Calibri" panose="020F0502020204030204" pitchFamily="34" charset="0"/>
              </a:rPr>
              <a:t>. </a:t>
            </a:r>
            <a:r>
              <a:rPr lang="hr-HR" sz="1600" i="1" dirty="0">
                <a:effectLst/>
                <a:ea typeface="Calibri" panose="020F0502020204030204" pitchFamily="34" charset="0"/>
              </a:rPr>
              <a:t>International Journal </a:t>
            </a:r>
            <a:r>
              <a:rPr lang="hr-HR" sz="1600" i="1" dirty="0" err="1">
                <a:effectLst/>
                <a:ea typeface="Calibri" panose="020F0502020204030204" pitchFamily="34" charset="0"/>
              </a:rPr>
              <a:t>of</a:t>
            </a:r>
            <a:r>
              <a:rPr lang="hr-HR" sz="1600" i="1" dirty="0">
                <a:effectLst/>
                <a:ea typeface="Calibri" panose="020F0502020204030204" pitchFamily="34" charset="0"/>
              </a:rPr>
              <a:t> </a:t>
            </a:r>
            <a:r>
              <a:rPr lang="hr-HR" sz="1600" i="1" dirty="0" err="1">
                <a:effectLst/>
                <a:ea typeface="Calibri" panose="020F0502020204030204" pitchFamily="34" charset="0"/>
              </a:rPr>
              <a:t>Inclusive</a:t>
            </a:r>
            <a:r>
              <a:rPr lang="hr-HR" sz="1600" i="1" dirty="0">
                <a:effectLst/>
                <a:ea typeface="Calibri" panose="020F0502020204030204" pitchFamily="34" charset="0"/>
              </a:rPr>
              <a:t> </a:t>
            </a:r>
            <a:r>
              <a:rPr lang="hr-HR" sz="1600" i="1" dirty="0" err="1">
                <a:effectLst/>
                <a:ea typeface="Calibri" panose="020F0502020204030204" pitchFamily="34" charset="0"/>
              </a:rPr>
              <a:t>Education</a:t>
            </a:r>
            <a:r>
              <a:rPr lang="hr-HR" sz="1600" dirty="0">
                <a:effectLst/>
                <a:ea typeface="Calibri" panose="020F0502020204030204" pitchFamily="34" charset="0"/>
              </a:rPr>
              <a:t>, </a:t>
            </a:r>
            <a:r>
              <a:rPr lang="hr-HR" sz="1600" i="1" dirty="0">
                <a:effectLst/>
                <a:ea typeface="Calibri" panose="020F0502020204030204" pitchFamily="34" charset="0"/>
              </a:rPr>
              <a:t>28</a:t>
            </a:r>
            <a:r>
              <a:rPr lang="hr-HR" sz="1600" dirty="0">
                <a:effectLst/>
                <a:ea typeface="Calibri" panose="020F0502020204030204" pitchFamily="34" charset="0"/>
              </a:rPr>
              <a:t>(8), 1503-1519.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dirty="0">
                <a:effectLst/>
                <a:ea typeface="Calibri" panose="020F0502020204030204" pitchFamily="34" charset="0"/>
              </a:rPr>
              <a:t>Cohen, E. (2015). Principal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leadership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styles</a:t>
            </a:r>
            <a:r>
              <a:rPr lang="hr-HR" sz="1600" dirty="0">
                <a:effectLst/>
                <a:ea typeface="Calibri" panose="020F0502020204030204" pitchFamily="34" charset="0"/>
              </a:rPr>
              <a:t> and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teacher</a:t>
            </a:r>
            <a:r>
              <a:rPr lang="hr-HR" sz="1600" dirty="0">
                <a:effectLst/>
                <a:ea typeface="Calibri" panose="020F0502020204030204" pitchFamily="34" charset="0"/>
              </a:rPr>
              <a:t> and principal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attitudes</a:t>
            </a:r>
            <a:r>
              <a:rPr lang="hr-HR" sz="1600" dirty="0">
                <a:effectLst/>
                <a:ea typeface="Calibri" panose="020F0502020204030204" pitchFamily="34" charset="0"/>
              </a:rPr>
              <a:t>,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concerns</a:t>
            </a:r>
            <a:r>
              <a:rPr lang="hr-HR" sz="16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hr-HR" sz="1600" dirty="0">
                <a:effectLst/>
                <a:ea typeface="Calibri" panose="020F0502020204030204" pitchFamily="34" charset="0"/>
              </a:rPr>
              <a:t>and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competencies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regarding</a:t>
            </a:r>
            <a:r>
              <a:rPr lang="hr-HR" sz="1600" dirty="0">
                <a:effectLst/>
                <a:ea typeface="Calibri" panose="020F0502020204030204" pitchFamily="34" charset="0"/>
              </a:rPr>
              <a:t> </a:t>
            </a:r>
            <a:r>
              <a:rPr lang="hr-HR" sz="1600" dirty="0" err="1">
                <a:effectLst/>
                <a:ea typeface="Calibri" panose="020F0502020204030204" pitchFamily="34" charset="0"/>
              </a:rPr>
              <a:t>inclusion</a:t>
            </a:r>
            <a:r>
              <a:rPr lang="hr-HR" sz="1600" dirty="0">
                <a:effectLst/>
                <a:ea typeface="Calibri" panose="020F0502020204030204" pitchFamily="34" charset="0"/>
              </a:rPr>
              <a:t>. </a:t>
            </a:r>
            <a:r>
              <a:rPr lang="hr-HR" sz="1600" i="1" dirty="0" err="1">
                <a:effectLst/>
                <a:ea typeface="Calibri" panose="020F0502020204030204" pitchFamily="34" charset="0"/>
              </a:rPr>
              <a:t>Procedia-Social</a:t>
            </a:r>
            <a:r>
              <a:rPr lang="hr-HR" sz="1600" i="1" dirty="0">
                <a:effectLst/>
                <a:ea typeface="Calibri" panose="020F0502020204030204" pitchFamily="34" charset="0"/>
              </a:rPr>
              <a:t> and </a:t>
            </a:r>
            <a:r>
              <a:rPr lang="hr-HR" sz="1600" i="1" dirty="0" err="1">
                <a:effectLst/>
                <a:ea typeface="Calibri" panose="020F0502020204030204" pitchFamily="34" charset="0"/>
              </a:rPr>
              <a:t>Behavioral</a:t>
            </a:r>
            <a:r>
              <a:rPr lang="hr-HR" sz="1600" i="1" dirty="0">
                <a:effectLst/>
                <a:ea typeface="Calibri" panose="020F0502020204030204" pitchFamily="34" charset="0"/>
              </a:rPr>
              <a:t> </a:t>
            </a:r>
            <a:r>
              <a:rPr lang="hr-HR" sz="1600" i="1" dirty="0" err="1">
                <a:effectLst/>
                <a:ea typeface="Calibri" panose="020F0502020204030204" pitchFamily="34" charset="0"/>
              </a:rPr>
              <a:t>Sciences</a:t>
            </a:r>
            <a:r>
              <a:rPr lang="hr-HR" sz="1600" i="1" dirty="0">
                <a:effectLst/>
                <a:ea typeface="Calibri" panose="020F0502020204030204" pitchFamily="34" charset="0"/>
              </a:rPr>
              <a:t>, 186</a:t>
            </a:r>
            <a:r>
              <a:rPr lang="hr-HR" sz="1600" dirty="0">
                <a:effectLst/>
                <a:ea typeface="Calibri" panose="020F0502020204030204" pitchFamily="34" charset="0"/>
              </a:rPr>
              <a:t>, 758-764.</a:t>
            </a:r>
            <a:endParaRPr lang="hr-HR" sz="1600" dirty="0">
              <a:ea typeface="Calibri" panose="020F0502020204030204" pitchFamily="34" charset="0"/>
            </a:endParaRP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Donnelly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M. V., Turner-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Cmuchal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J., &amp;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Óskarsdóttir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E. (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ur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.). (2018.):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Supporting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School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Leadership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hr-HR" sz="16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Review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Odense,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Denmark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European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Agency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Special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Inclusive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hr-HR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hr-HR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6372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8E2F09-067C-3943-B6F6-74CF3687A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338" y="5945633"/>
            <a:ext cx="4365567" cy="529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800" dirty="0"/>
              <a:t>(</a:t>
            </a:r>
            <a:r>
              <a:rPr lang="hr-HR" sz="1800" dirty="0" err="1"/>
              <a:t>Scholz</a:t>
            </a:r>
            <a:r>
              <a:rPr lang="hr-HR" sz="1800" dirty="0"/>
              <a:t> 2010, prema Bullock </a:t>
            </a:r>
            <a:r>
              <a:rPr lang="hr-HR" sz="1800" dirty="0" err="1"/>
              <a:t>et</a:t>
            </a:r>
            <a:r>
              <a:rPr lang="hr-HR" sz="1800" dirty="0"/>
              <a:t> </a:t>
            </a:r>
            <a:r>
              <a:rPr lang="hr-HR" sz="1800" dirty="0" err="1"/>
              <a:t>al</a:t>
            </a:r>
            <a:r>
              <a:rPr lang="hr-HR" sz="1800" dirty="0"/>
              <a:t>., 2015) </a:t>
            </a:r>
          </a:p>
        </p:txBody>
      </p:sp>
      <p:pic>
        <p:nvPicPr>
          <p:cNvPr id="7" name="Slika 6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DADC0907-9F93-A79E-B772-D984F58EB0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sp>
        <p:nvSpPr>
          <p:cNvPr id="8" name="Naslov 1">
            <a:extLst>
              <a:ext uri="{FF2B5EF4-FFF2-40B4-BE49-F238E27FC236}">
                <a16:creationId xmlns:a16="http://schemas.microsoft.com/office/drawing/2014/main" id="{CC582838-958E-59C4-E151-59C186E8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dirty="0"/>
              <a:t>Uvod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4CF91470-BD10-6669-2AB3-C4F48F9B3428}"/>
              </a:ext>
            </a:extLst>
          </p:cNvPr>
          <p:cNvCxnSpPr/>
          <p:nvPr/>
        </p:nvCxnSpPr>
        <p:spPr>
          <a:xfrm>
            <a:off x="696686" y="1524000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Slika 11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C06BFA40-39A6-2756-EE8A-BD7CB26A9D8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zervirano mjesto sadržaja 2">
            <a:extLst>
              <a:ext uri="{FF2B5EF4-FFF2-40B4-BE49-F238E27FC236}">
                <a16:creationId xmlns:a16="http://schemas.microsoft.com/office/drawing/2014/main" id="{9AE51445-9FBC-5BDE-4E95-6B34B8BC7530}"/>
              </a:ext>
            </a:extLst>
          </p:cNvPr>
          <p:cNvSpPr txBox="1">
            <a:spLocks/>
          </p:cNvSpPr>
          <p:nvPr/>
        </p:nvSpPr>
        <p:spPr>
          <a:xfrm>
            <a:off x="838200" y="1864438"/>
            <a:ext cx="10515600" cy="52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/>
              <a:t>isključivanje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4514990E-D533-2517-C771-BFF5C0AA4685}"/>
              </a:ext>
            </a:extLst>
          </p:cNvPr>
          <p:cNvSpPr txBox="1"/>
          <p:nvPr/>
        </p:nvSpPr>
        <p:spPr>
          <a:xfrm>
            <a:off x="2038870" y="2616759"/>
            <a:ext cx="931493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2800" dirty="0"/>
              <a:t>segregacija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123FFB60-A99F-E464-E51E-4B233E4DB11F}"/>
              </a:ext>
            </a:extLst>
          </p:cNvPr>
          <p:cNvSpPr txBox="1"/>
          <p:nvPr/>
        </p:nvSpPr>
        <p:spPr>
          <a:xfrm>
            <a:off x="3739342" y="3362370"/>
            <a:ext cx="7614458" cy="52322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hr-HR" sz="2800" dirty="0"/>
              <a:t>integracija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2314FE64-7723-B1CC-B4B0-4E7FA040C95E}"/>
              </a:ext>
            </a:extLst>
          </p:cNvPr>
          <p:cNvSpPr txBox="1"/>
          <p:nvPr/>
        </p:nvSpPr>
        <p:spPr>
          <a:xfrm>
            <a:off x="5489843" y="4107981"/>
            <a:ext cx="586395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2800" dirty="0"/>
              <a:t>inkluzija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A0DA4FB2-CAB5-AAD2-D786-5BAA4D2B12C1}"/>
              </a:ext>
            </a:extLst>
          </p:cNvPr>
          <p:cNvSpPr txBox="1"/>
          <p:nvPr/>
        </p:nvSpPr>
        <p:spPr>
          <a:xfrm>
            <a:off x="6669545" y="4853593"/>
            <a:ext cx="468425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2800" dirty="0"/>
              <a:t>različitost je normalna</a:t>
            </a:r>
          </a:p>
        </p:txBody>
      </p:sp>
    </p:spTree>
    <p:extLst>
      <p:ext uri="{BB962C8B-B14F-4D97-AF65-F5344CB8AC3E}">
        <p14:creationId xmlns:p14="http://schemas.microsoft.com/office/powerpoint/2010/main" val="77103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5" grpId="0" animBg="1"/>
      <p:bldP spid="6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020416-A866-D0CD-26E0-DBEBB2BE8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11" y="2661649"/>
            <a:ext cx="10515600" cy="2755084"/>
          </a:xfrm>
        </p:spPr>
        <p:txBody>
          <a:bodyPr/>
          <a:lstStyle/>
          <a:p>
            <a:pPr marL="0" indent="0" algn="ctr">
              <a:buNone/>
            </a:pPr>
            <a:r>
              <a:rPr lang="hr-HR" sz="4000" dirty="0"/>
              <a:t>Hvala na pozornosti!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maja.zoric1@skole.hr</a:t>
            </a: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A7878556-525A-699F-7BCC-BDEC8C922CBA}"/>
              </a:ext>
            </a:extLst>
          </p:cNvPr>
          <p:cNvCxnSpPr>
            <a:cxnSpLocks/>
          </p:cNvCxnSpPr>
          <p:nvPr/>
        </p:nvCxnSpPr>
        <p:spPr>
          <a:xfrm>
            <a:off x="575854" y="1828807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4">
            <a:extLst>
              <a:ext uri="{FF2B5EF4-FFF2-40B4-BE49-F238E27FC236}">
                <a16:creationId xmlns:a16="http://schemas.microsoft.com/office/drawing/2014/main" id="{A2AE02B8-F623-2DF5-368A-F450C5359903}"/>
              </a:ext>
            </a:extLst>
          </p:cNvPr>
          <p:cNvCxnSpPr>
            <a:cxnSpLocks/>
          </p:cNvCxnSpPr>
          <p:nvPr/>
        </p:nvCxnSpPr>
        <p:spPr>
          <a:xfrm>
            <a:off x="575854" y="6030686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Slika 5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1B750CA9-147D-123C-2007-6FA7E58FB2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9949186" y="324098"/>
            <a:ext cx="1428105" cy="1166204"/>
          </a:xfrm>
          <a:prstGeom prst="rect">
            <a:avLst/>
          </a:prstGeom>
        </p:spPr>
      </p:pic>
      <p:pic>
        <p:nvPicPr>
          <p:cNvPr id="7" name="Slika 6" descr="Slika na kojoj se prikazuje Trokut, šarenilo, kvadrat, dizajn&#10;&#10;Opis je automatski generiran">
            <a:extLst>
              <a:ext uri="{FF2B5EF4-FFF2-40B4-BE49-F238E27FC236}">
                <a16:creationId xmlns:a16="http://schemas.microsoft.com/office/drawing/2014/main" id="{EAF1AF9B-D533-B1E0-39E4-56C0302593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94" y="324098"/>
            <a:ext cx="1130232" cy="113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17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7CBCFE-4A6D-CF8C-CFCA-D0110A2C4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262"/>
            <a:ext cx="4805218" cy="110261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hr-HR" dirty="0"/>
              <a:t>model milosrđa</a:t>
            </a:r>
          </a:p>
        </p:txBody>
      </p:sp>
      <p:pic>
        <p:nvPicPr>
          <p:cNvPr id="4" name="Slika 3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69C1FE5E-45D6-12D0-3C37-E18947AC446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Slika 4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0CF295FE-8E3A-9EEE-EE43-DDC169CACD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B9F4594A-0711-2F4A-558F-247EC824E529}"/>
              </a:ext>
            </a:extLst>
          </p:cNvPr>
          <p:cNvSpPr txBox="1"/>
          <p:nvPr/>
        </p:nvSpPr>
        <p:spPr>
          <a:xfrm>
            <a:off x="801254" y="3909827"/>
            <a:ext cx="10033001" cy="1920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/>
              <a:t>Inkluzija podrazumijeva uvažavanje i prihvaćanje različitosti svakog pojedinca te uključivanje svih u društveni sustav, pri čemu je mogućnost ravnopravnog pristupa obrazovanju jedan od ključnih ciljeva svake zemlje i naroda.</a:t>
            </a:r>
          </a:p>
        </p:txBody>
      </p:sp>
      <p:sp>
        <p:nvSpPr>
          <p:cNvPr id="8" name="Rezervirano mjesto sadržaja 2">
            <a:extLst>
              <a:ext uri="{FF2B5EF4-FFF2-40B4-BE49-F238E27FC236}">
                <a16:creationId xmlns:a16="http://schemas.microsoft.com/office/drawing/2014/main" id="{4113D085-234D-DEA5-3A83-FF3AE31BA3DD}"/>
              </a:ext>
            </a:extLst>
          </p:cNvPr>
          <p:cNvSpPr txBox="1">
            <a:spLocks/>
          </p:cNvSpPr>
          <p:nvPr/>
        </p:nvSpPr>
        <p:spPr>
          <a:xfrm>
            <a:off x="838199" y="3437580"/>
            <a:ext cx="1775692" cy="346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1800" dirty="0"/>
              <a:t>(</a:t>
            </a:r>
            <a:r>
              <a:rPr lang="hr-HR" sz="1800" dirty="0" err="1"/>
              <a:t>Alfirev</a:t>
            </a:r>
            <a:r>
              <a:rPr lang="hr-HR" sz="1800" dirty="0"/>
              <a:t>, 2000)</a:t>
            </a:r>
          </a:p>
        </p:txBody>
      </p:sp>
      <p:sp>
        <p:nvSpPr>
          <p:cNvPr id="9" name="Rezervirano mjesto sadržaja 2">
            <a:extLst>
              <a:ext uri="{FF2B5EF4-FFF2-40B4-BE49-F238E27FC236}">
                <a16:creationId xmlns:a16="http://schemas.microsoft.com/office/drawing/2014/main" id="{0B5FF4BE-6A5A-36CC-5DFD-DD045C8B2825}"/>
              </a:ext>
            </a:extLst>
          </p:cNvPr>
          <p:cNvSpPr txBox="1">
            <a:spLocks/>
          </p:cNvSpPr>
          <p:nvPr/>
        </p:nvSpPr>
        <p:spPr>
          <a:xfrm>
            <a:off x="5802746" y="709469"/>
            <a:ext cx="4805218" cy="1101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socijalni ili društveni model</a:t>
            </a:r>
          </a:p>
        </p:txBody>
      </p:sp>
      <p:sp>
        <p:nvSpPr>
          <p:cNvPr id="10" name="Rezervirano mjesto sadržaja 2">
            <a:extLst>
              <a:ext uri="{FF2B5EF4-FFF2-40B4-BE49-F238E27FC236}">
                <a16:creationId xmlns:a16="http://schemas.microsoft.com/office/drawing/2014/main" id="{7337DEA0-B1EC-A3E0-FA0E-343B874C4995}"/>
              </a:ext>
            </a:extLst>
          </p:cNvPr>
          <p:cNvSpPr txBox="1">
            <a:spLocks/>
          </p:cNvSpPr>
          <p:nvPr/>
        </p:nvSpPr>
        <p:spPr>
          <a:xfrm>
            <a:off x="838200" y="2070542"/>
            <a:ext cx="4805218" cy="1102611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medicinski model</a:t>
            </a:r>
          </a:p>
        </p:txBody>
      </p:sp>
      <p:sp>
        <p:nvSpPr>
          <p:cNvPr id="11" name="Rezervirano mjesto sadržaja 2">
            <a:extLst>
              <a:ext uri="{FF2B5EF4-FFF2-40B4-BE49-F238E27FC236}">
                <a16:creationId xmlns:a16="http://schemas.microsoft.com/office/drawing/2014/main" id="{16B43E10-EE6A-586C-EFC2-1777F07EC13E}"/>
              </a:ext>
            </a:extLst>
          </p:cNvPr>
          <p:cNvSpPr txBox="1">
            <a:spLocks/>
          </p:cNvSpPr>
          <p:nvPr/>
        </p:nvSpPr>
        <p:spPr>
          <a:xfrm>
            <a:off x="5802746" y="2086862"/>
            <a:ext cx="4805218" cy="11104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model inkluzije</a:t>
            </a:r>
          </a:p>
        </p:txBody>
      </p:sp>
    </p:spTree>
    <p:extLst>
      <p:ext uri="{BB962C8B-B14F-4D97-AF65-F5344CB8AC3E}">
        <p14:creationId xmlns:p14="http://schemas.microsoft.com/office/powerpoint/2010/main" val="79921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Bullock </a:t>
            </a:r>
            <a:r>
              <a:rPr lang="hr-HR" dirty="0" err="1"/>
              <a:t>et</a:t>
            </a:r>
            <a:r>
              <a:rPr lang="hr-HR" dirty="0"/>
              <a:t> </a:t>
            </a:r>
            <a:r>
              <a:rPr lang="hr-HR" dirty="0" err="1"/>
              <a:t>al</a:t>
            </a:r>
            <a:r>
              <a:rPr lang="hr-HR" dirty="0"/>
              <a:t>. (2015) definiraju inkluziju kao društvenu i obrazovnu praksu koja korištenjem niza potpornih mjera vodi do takve razine društvenog razvoja u kojem se svi pojedinci osjećaju uključeno i povezano, bez obzira na njihovu rasu, spol, rod, invaliditet ili bio koju drugu osobinu zbog koje se mogu smatrati različitima. 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903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28FC12-E38C-2D43-48B6-AC2111351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4068"/>
            <a:ext cx="4334400" cy="4667247"/>
          </a:xfrm>
        </p:spPr>
        <p:txBody>
          <a:bodyPr>
            <a:normAutofit/>
          </a:bodyPr>
          <a:lstStyle/>
          <a:p>
            <a:r>
              <a:rPr lang="hr-HR" dirty="0"/>
              <a:t>ravnopravnost</a:t>
            </a:r>
          </a:p>
          <a:p>
            <a:r>
              <a:rPr lang="hr-HR" dirty="0"/>
              <a:t>uključenost</a:t>
            </a:r>
          </a:p>
          <a:p>
            <a:r>
              <a:rPr lang="hr-HR" dirty="0"/>
              <a:t>podržavanje raznolikosti</a:t>
            </a:r>
          </a:p>
          <a:p>
            <a:r>
              <a:rPr lang="hr-HR" dirty="0"/>
              <a:t>detektiranje</a:t>
            </a:r>
          </a:p>
          <a:p>
            <a:r>
              <a:rPr lang="hr-HR" dirty="0"/>
              <a:t>uklanjanje prepreka</a:t>
            </a:r>
          </a:p>
          <a:p>
            <a:r>
              <a:rPr lang="hr-HR" sz="2800" dirty="0"/>
              <a:t>razlike su prednost</a:t>
            </a:r>
          </a:p>
          <a:p>
            <a:r>
              <a:rPr lang="hr-HR" sz="2800" dirty="0"/>
              <a:t>obrazovanje blizu mjesta življenja</a:t>
            </a:r>
          </a:p>
          <a:p>
            <a:endParaRPr lang="hr-HR" sz="2800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D1F8C1EE-72A5-9D5A-3192-26BE89A579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sp>
        <p:nvSpPr>
          <p:cNvPr id="5" name="Naslov 1">
            <a:extLst>
              <a:ext uri="{FF2B5EF4-FFF2-40B4-BE49-F238E27FC236}">
                <a16:creationId xmlns:a16="http://schemas.microsoft.com/office/drawing/2014/main" id="{C13FA24B-F6C2-D351-D674-524852DAB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dirty="0"/>
              <a:t>Inkluzija u obrazovanju</a:t>
            </a:r>
          </a:p>
        </p:txBody>
      </p:sp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35A524F8-734B-EE44-BBA0-3B3C49520F83}"/>
              </a:ext>
            </a:extLst>
          </p:cNvPr>
          <p:cNvCxnSpPr/>
          <p:nvPr/>
        </p:nvCxnSpPr>
        <p:spPr>
          <a:xfrm>
            <a:off x="696686" y="1524000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E9664CE1-AD9E-D68C-8E0D-6F5F066EBD92}"/>
              </a:ext>
            </a:extLst>
          </p:cNvPr>
          <p:cNvSpPr txBox="1"/>
          <p:nvPr/>
        </p:nvSpPr>
        <p:spPr>
          <a:xfrm>
            <a:off x="6262254" y="1764068"/>
            <a:ext cx="4334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poboljšanje uvjeta u školama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uloga škole u razvoju zajednice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suradnja škole i zajednice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inkluzija u obrazovanju je samo jedan aspekt  cjelokupne društvene inkluzije</a:t>
            </a:r>
          </a:p>
          <a:p>
            <a:r>
              <a:rPr lang="hr-HR" dirty="0"/>
              <a:t>(</a:t>
            </a:r>
            <a:r>
              <a:rPr lang="hr-HR" dirty="0" err="1"/>
              <a:t>Booth</a:t>
            </a:r>
            <a:r>
              <a:rPr lang="hr-HR" dirty="0"/>
              <a:t> i </a:t>
            </a:r>
            <a:r>
              <a:rPr lang="hr-HR" dirty="0" err="1"/>
              <a:t>Ainscow</a:t>
            </a:r>
            <a:r>
              <a:rPr lang="hr-HR" dirty="0"/>
              <a:t>, 2002)</a:t>
            </a:r>
          </a:p>
          <a:p>
            <a:endParaRPr lang="hr-HR" dirty="0"/>
          </a:p>
        </p:txBody>
      </p:sp>
      <p:pic>
        <p:nvPicPr>
          <p:cNvPr id="8" name="Slika 7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66FEF7B1-CA81-BB08-147E-0658A58260D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7589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304" y="1611087"/>
            <a:ext cx="10515600" cy="5055538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Odgojno obrazovni sustav</a:t>
            </a:r>
          </a:p>
          <a:p>
            <a:r>
              <a:rPr lang="hr-HR" dirty="0"/>
              <a:t>oprema</a:t>
            </a:r>
          </a:p>
          <a:p>
            <a:r>
              <a:rPr lang="hr-HR" dirty="0"/>
              <a:t>literatura</a:t>
            </a:r>
          </a:p>
          <a:p>
            <a:r>
              <a:rPr lang="hr-HR" dirty="0"/>
              <a:t>pomagala</a:t>
            </a:r>
          </a:p>
          <a:p>
            <a:r>
              <a:rPr lang="hr-HR" dirty="0"/>
              <a:t>poboljšanje ukupnih materijalni uvjeta</a:t>
            </a:r>
          </a:p>
          <a:p>
            <a:r>
              <a:rPr lang="hr-HR" dirty="0"/>
              <a:t>manji broj učenika u razredu</a:t>
            </a:r>
          </a:p>
          <a:p>
            <a:r>
              <a:rPr lang="hr-HR" dirty="0"/>
              <a:t>stručno usavršavanje nastavnika</a:t>
            </a:r>
          </a:p>
          <a:p>
            <a:r>
              <a:rPr lang="hr-HR" dirty="0"/>
              <a:t>bolji radni uvjeti</a:t>
            </a:r>
          </a:p>
          <a:p>
            <a:r>
              <a:rPr lang="hr-HR" dirty="0"/>
              <a:t>motivacija nastavnika </a:t>
            </a:r>
          </a:p>
          <a:p>
            <a:pPr marL="0" indent="0">
              <a:buNone/>
            </a:pPr>
            <a:r>
              <a:rPr lang="hr-HR" sz="1800" dirty="0"/>
              <a:t>(</a:t>
            </a:r>
            <a:r>
              <a:rPr lang="hr-HR" sz="1800" dirty="0" err="1"/>
              <a:t>Ainscow</a:t>
            </a:r>
            <a:r>
              <a:rPr lang="hr-HR" sz="1800" dirty="0"/>
              <a:t>, 2004)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Naslov 1">
            <a:extLst>
              <a:ext uri="{FF2B5EF4-FFF2-40B4-BE49-F238E27FC236}">
                <a16:creationId xmlns:a16="http://schemas.microsoft.com/office/drawing/2014/main" id="{5436BC53-F69F-2026-BB57-1BF3B4E52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dirty="0"/>
              <a:t>Podrška inkluzivnom obrazovanju</a:t>
            </a:r>
          </a:p>
        </p:txBody>
      </p:sp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DD852110-DC94-EEDE-82F8-4348F0B05D3A}"/>
              </a:ext>
            </a:extLst>
          </p:cNvPr>
          <p:cNvCxnSpPr/>
          <p:nvPr/>
        </p:nvCxnSpPr>
        <p:spPr>
          <a:xfrm>
            <a:off x="696686" y="1524000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13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63" y="1022061"/>
            <a:ext cx="3170382" cy="4352400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hr-HR" dirty="0"/>
              <a:t>suradnja lokalne zajednice i školskog okruženja </a:t>
            </a:r>
          </a:p>
          <a:p>
            <a:pPr marL="268288" indent="-268288">
              <a:buNone/>
            </a:pPr>
            <a:r>
              <a:rPr lang="hr-HR" dirty="0"/>
              <a:t>→ inkluzija podržana i izvan školskog života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9CD28539-C7E5-89FC-8BA1-D96E068FEA46}"/>
              </a:ext>
            </a:extLst>
          </p:cNvPr>
          <p:cNvSpPr txBox="1">
            <a:spLocks/>
          </p:cNvSpPr>
          <p:nvPr/>
        </p:nvSpPr>
        <p:spPr>
          <a:xfrm>
            <a:off x="4207163" y="1022061"/>
            <a:ext cx="3170382" cy="43513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podrška obitelji</a:t>
            </a:r>
          </a:p>
          <a:p>
            <a:pPr marL="268288" indent="-268288">
              <a:buNone/>
            </a:pPr>
            <a:r>
              <a:rPr lang="hr-HR" dirty="0"/>
              <a:t>→ veliki utjecaj na formiranje osobe i školski uspjeh</a:t>
            </a:r>
          </a:p>
        </p:txBody>
      </p: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id="{E36C2067-F607-A8E6-17FF-3102D5A413C8}"/>
              </a:ext>
            </a:extLst>
          </p:cNvPr>
          <p:cNvSpPr txBox="1">
            <a:spLocks/>
          </p:cNvSpPr>
          <p:nvPr/>
        </p:nvSpPr>
        <p:spPr>
          <a:xfrm>
            <a:off x="7686963" y="1022061"/>
            <a:ext cx="3170382" cy="43513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obrazovna politika države</a:t>
            </a:r>
          </a:p>
          <a:p>
            <a:pPr marL="268288" indent="-268288">
              <a:buNone/>
            </a:pPr>
            <a:r>
              <a:rPr lang="hr-HR" dirty="0"/>
              <a:t>→ inkluzija ugrađena u temelje odgojno-obrazovnog procesa, planirana i strukturirana, a ne slučajno ostvarena entuzijazmom pojedinih učesnika odgojno-obrazovnog procesa</a:t>
            </a:r>
          </a:p>
        </p:txBody>
      </p:sp>
      <p:sp>
        <p:nvSpPr>
          <p:cNvPr id="8" name="Rezervirano mjesto sadržaja 2">
            <a:extLst>
              <a:ext uri="{FF2B5EF4-FFF2-40B4-BE49-F238E27FC236}">
                <a16:creationId xmlns:a16="http://schemas.microsoft.com/office/drawing/2014/main" id="{F5F5F245-9EB5-5DEC-0FB7-86253B84A506}"/>
              </a:ext>
            </a:extLst>
          </p:cNvPr>
          <p:cNvSpPr txBox="1">
            <a:spLocks/>
          </p:cNvSpPr>
          <p:nvPr/>
        </p:nvSpPr>
        <p:spPr>
          <a:xfrm>
            <a:off x="1177635" y="5633999"/>
            <a:ext cx="3780863" cy="794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1800" dirty="0"/>
              <a:t>(</a:t>
            </a:r>
            <a:r>
              <a:rPr lang="pl-PL" sz="1800" dirty="0"/>
              <a:t>Karamatić-Brčić, 2013; Vrcelj, 2000) 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42087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9CC8E-E833-979F-9A77-1A9E2A13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Pretpostavke uspješne inkluzije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nastavnici</a:t>
            </a:r>
          </a:p>
          <a:p>
            <a:r>
              <a:rPr lang="hr-HR" dirty="0"/>
              <a:t>stručni suradnici</a:t>
            </a:r>
          </a:p>
          <a:p>
            <a:r>
              <a:rPr lang="hr-HR" dirty="0"/>
              <a:t>ravnatelji</a:t>
            </a:r>
          </a:p>
          <a:p>
            <a:endParaRPr lang="hr-HR" dirty="0"/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B6830D6B-FF68-21D7-C3F8-BB0B7CF85F10}"/>
              </a:ext>
            </a:extLst>
          </p:cNvPr>
          <p:cNvCxnSpPr/>
          <p:nvPr/>
        </p:nvCxnSpPr>
        <p:spPr>
          <a:xfrm>
            <a:off x="696686" y="1524000"/>
            <a:ext cx="10657114" cy="0"/>
          </a:xfrm>
          <a:prstGeom prst="line">
            <a:avLst/>
          </a:prstGeom>
          <a:ln w="38100">
            <a:solidFill>
              <a:srgbClr val="B64FB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5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CC7F97-CC78-4F3D-48C1-79F9E49F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474" y="270171"/>
            <a:ext cx="10277351" cy="6041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Uloga ravnatelja:</a:t>
            </a:r>
          </a:p>
          <a:p>
            <a:r>
              <a:rPr lang="hr-HR" dirty="0"/>
              <a:t>provođenje svih zakonskih propisa koji se odnose na prava učenika s teškoćama,</a:t>
            </a:r>
          </a:p>
          <a:p>
            <a:r>
              <a:rPr lang="hr-HR" dirty="0"/>
              <a:t>poticanje i podupiranje razvoja inkluzivne kulture škole,</a:t>
            </a:r>
          </a:p>
          <a:p>
            <a:r>
              <a:rPr lang="hr-HR" dirty="0"/>
              <a:t>osiguravanje materijalnih uvjeta rada, </a:t>
            </a:r>
          </a:p>
          <a:p>
            <a:r>
              <a:rPr lang="hr-HR" dirty="0"/>
              <a:t>suradnja s lokalnom zajednicom, </a:t>
            </a:r>
          </a:p>
          <a:p>
            <a:r>
              <a:rPr lang="hr-HR" dirty="0"/>
              <a:t>osiguravanje poticajnog, suradničkog i </a:t>
            </a:r>
            <a:r>
              <a:rPr lang="hr-HR" dirty="0" err="1"/>
              <a:t>podržavajućeg</a:t>
            </a:r>
            <a:r>
              <a:rPr lang="hr-HR" dirty="0"/>
              <a:t> školskog okruženja,</a:t>
            </a:r>
          </a:p>
          <a:p>
            <a:r>
              <a:rPr lang="hr-HR" dirty="0"/>
              <a:t>osiguravanje stručnog usavršavanja u području inkluzivnog obrazovanja,</a:t>
            </a:r>
          </a:p>
          <a:p>
            <a:r>
              <a:rPr lang="hr-HR" dirty="0"/>
              <a:t>suradnja s roditeljima i skrbnicima, </a:t>
            </a:r>
          </a:p>
          <a:p>
            <a:r>
              <a:rPr lang="hr-HR" dirty="0"/>
              <a:t>osiguravanje učenicima s teškoćama potrebne profesionalne, programske i didaktičko-metodičke podrške.</a:t>
            </a:r>
          </a:p>
          <a:p>
            <a:pPr marL="0" indent="0">
              <a:buNone/>
            </a:pPr>
            <a:r>
              <a:rPr lang="hr-HR" sz="1800" dirty="0"/>
              <a:t>(</a:t>
            </a:r>
            <a:r>
              <a:rPr lang="hr-HR" sz="1800" dirty="0" err="1"/>
              <a:t>MZO</a:t>
            </a:r>
            <a:r>
              <a:rPr lang="hr-HR" sz="1800" dirty="0"/>
              <a:t>, 2021)</a:t>
            </a:r>
          </a:p>
        </p:txBody>
      </p:sp>
      <p:pic>
        <p:nvPicPr>
          <p:cNvPr id="4" name="Slika 3" descr="Slika na kojoj se prikazuje krug, umjetničko djelo&#10;&#10;Opis je automatski generiran">
            <a:extLst>
              <a:ext uri="{FF2B5EF4-FFF2-40B4-BE49-F238E27FC236}">
                <a16:creationId xmlns:a16="http://schemas.microsoft.com/office/drawing/2014/main" id="{F7C88EEF-648D-13E3-E29E-EC62F4460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6425"/>
          <a:stretch/>
        </p:blipFill>
        <p:spPr>
          <a:xfrm>
            <a:off x="11172825" y="191375"/>
            <a:ext cx="820492" cy="670021"/>
          </a:xfrm>
          <a:prstGeom prst="rect">
            <a:avLst/>
          </a:prstGeom>
        </p:spPr>
      </p:pic>
      <p:pic>
        <p:nvPicPr>
          <p:cNvPr id="5" name="Slika 4" descr="Slika na kojoj se prikazuje tekst, grafika, Font, snimka zaslona&#10;&#10;Opis je automatski generiran">
            <a:extLst>
              <a:ext uri="{FF2B5EF4-FFF2-40B4-BE49-F238E27FC236}">
                <a16:creationId xmlns:a16="http://schemas.microsoft.com/office/drawing/2014/main" id="{DA1E25C0-D9F2-7E3C-B42B-FA1488904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 t="8403" r="13090" b="27727"/>
          <a:stretch/>
        </p:blipFill>
        <p:spPr bwMode="auto">
          <a:xfrm>
            <a:off x="142504" y="5910588"/>
            <a:ext cx="820800" cy="80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54004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1052</Words>
  <Application>Microsoft Office PowerPoint</Application>
  <PresentationFormat>Široki zaslon</PresentationFormat>
  <Paragraphs>126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Tema sustava Office</vt:lpstr>
      <vt:lpstr>Uloga ravnatelja u stvaranju inkluzivne kulture škole</vt:lpstr>
      <vt:lpstr>Uvod</vt:lpstr>
      <vt:lpstr>PowerPoint prezentacija</vt:lpstr>
      <vt:lpstr>PowerPoint prezentacija</vt:lpstr>
      <vt:lpstr>Inkluzija u obrazovanju</vt:lpstr>
      <vt:lpstr>Podrška inkluzivnom obrazovanju</vt:lpstr>
      <vt:lpstr>PowerPoint prezentacija</vt:lpstr>
      <vt:lpstr>Pretpostavke uspješne inkluzije</vt:lpstr>
      <vt:lpstr>PowerPoint prezentacija</vt:lpstr>
      <vt:lpstr>Inkluzija u školi</vt:lpstr>
      <vt:lpstr>Ravnatelj kao sukreator inkluzivne kulture škole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Zaključak</vt:lpstr>
      <vt:lpstr>PowerPoint prezentacija</vt:lpstr>
      <vt:lpstr>Literatura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Maja Zorić</dc:creator>
  <cp:lastModifiedBy>Maja Zorić</cp:lastModifiedBy>
  <cp:revision>44</cp:revision>
  <dcterms:created xsi:type="dcterms:W3CDTF">2024-09-17T15:18:49Z</dcterms:created>
  <dcterms:modified xsi:type="dcterms:W3CDTF">2024-10-02T08:55:36Z</dcterms:modified>
</cp:coreProperties>
</file>