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nva Sans" panose="020B0604020202020204" charset="0"/>
      <p:regular r:id="rId26"/>
    </p:embeddedFont>
    <p:embeddedFont>
      <p:font typeface="Canva Sans Bold" panose="020B0604020202020204" charset="0"/>
      <p:regular r:id="rId27"/>
    </p:embeddedFont>
    <p:embeddedFont>
      <p:font typeface="Canva Sans Italics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9310" autoAdjust="0"/>
  </p:normalViewPr>
  <p:slideViewPr>
    <p:cSldViewPr>
      <p:cViewPr varScale="1">
        <p:scale>
          <a:sx n="40" d="100"/>
          <a:sy n="40" d="100"/>
        </p:scale>
        <p:origin x="126" y="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CC720-6D9B-4C1A-BD58-168105912BAC}" type="datetimeFigureOut">
              <a:rPr lang="hr-HR" smtClean="0"/>
              <a:t>30.1.2026.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055D7-C9DF-4E1E-B218-FF1551C858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580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will talk about inclusive education in Croatia.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 presentation focuses on students with difficulties.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First, I will briefly explain the Croatian education system.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Then I will present how inclusion works in practice at my school.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5D7-C9DF-4E1E-B218-FF1551C858CE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0330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 far, I have explained the national education framework.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Now I will show how inclusive education works in practice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 the School of Crafts Osijek.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5D7-C9DF-4E1E-B218-FF1551C858CE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9662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First, let me tell you a few words about Osijek.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Osijek is a city in eastern Croatia.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is located on the Drava River.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Osijek is an important educational, cultural and regional centre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it is a university city.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Osijek has around 80,000 inhabitants. But, many people from nearby villages and smaller towns come to Osijek for work, education and healthcare.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photos, you can see the Upper Town, which developed in the late 19th and early 20th century.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5D7-C9DF-4E1E-B218-FF1551C858CE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0164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Here you can see the old part of Osijek, built in the 18th century, which still has parts of its original walls.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5D7-C9DF-4E1E-B218-FF1551C858CE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066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School of Crafts Osijek is a public vocational secondary school.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offer three- and four-year vocational programmes.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Students are educated in regular and special programmes.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5D7-C9DF-4E1E-B218-FF1551C858CE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6555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school has 242 students and 21 classes.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are 34 teachers and 46 staff members.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offer regular crafts occupations, such as hairdresser, butcher and carpenter, and auxiliary occupations for students with more severe difficulties.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5D7-C9DF-4E1E-B218-FF1551C858CE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3842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 I mentioned earlier, our school has a total of 242 students.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192 of them attend 11 regular classes.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Among them, there are 39 students with difficulties.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Special classes are attended by 50 students with more severe difficulties.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means that approximately one third of all students in our school are students with difficulties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5D7-C9DF-4E1E-B218-FF1551C858CE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7177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Students are supported by professional staff,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such as a school pedagogue, psychologist and social pedagogue.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 students also have teaching assistants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 a communication intermediary.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5D7-C9DF-4E1E-B218-FF1551C858CE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1482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most common difficulties include learning, developmental,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behavioural difficulties and intellectual disabilities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5D7-C9DF-4E1E-B218-FF1551C858CE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7095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Inclusion at our school is part of everyday activities. 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course, during lessons, students in special classes are not integrated with other students. However, students from regular and special programmes participate together in school events, projects and workshops.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 also take part together in fairs and events in the local community.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These activities support cooperation, social skills and inclusion.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5D7-C9DF-4E1E-B218-FF1551C858CE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2505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That is all from me.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Thank you very much for your attention.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would be happy to answer any questions.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5D7-C9DF-4E1E-B218-FF1551C858CE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117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Croatian education system, the term </a:t>
            </a:r>
            <a:r>
              <a:rPr lang="en-GB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students with difficulties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is used instead of </a:t>
            </a:r>
            <a:r>
              <a:rPr lang="en-GB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students with special educational needs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this presentation, I will use Croatian terminology.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5D7-C9DF-4E1E-B218-FF1551C858CE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3600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Croatian law defines who students with difficulties are.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includes students with developmental difficulties, learning difficulties, behavioural and emotional difficulties,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 well as students with difficulties related to social, cultural and language factors.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5D7-C9DF-4E1E-B218-FF1551C858CE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6325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Based on national regulations, several education programmes are available.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Students can be educated in regular programmes with individualised approach, regular programmes with adapted content, or special programmes.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choice depends on the type and level of difficulty.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5D7-C9DF-4E1E-B218-FF1551C858CE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6219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Croatia, there are regular and special primary and secondary schools.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When necessary, special classes can be organised within regular schools.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allows students to receive support while remaining in the school system.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5D7-C9DF-4E1E-B218-FF1551C858CE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9714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Primary education in Croatia is compulsory.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lasts from Grade 1 to Grade 8.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Secondary education is not compulsory, but most students continue their education.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5D7-C9DF-4E1E-B218-FF1551C858CE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3214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Many students with difficulties can continue to secondary education.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Access depends on the programme they completed in primary school and, of course, on their individual abilities and needs.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Students who complete regular primary programmes can usually enrol in regular secondary schools and most often choose vocational secondary schools.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Students who complete special primary programmes continue their education in special schools or special classes.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5D7-C9DF-4E1E-B218-FF1551C858CE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3945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 mentioned earlier, students with difficulties may attend regular programmes with individualisation or with adapted content.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Individualisation focuses on how students learn.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includes adapting working time, teaching methods and assessment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 different types of support.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Content adaptation means reducing the scope of curriculum content.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Learning outcomes remain above the level of the special programme.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Although education is adapted, students must still achieve a defined minimum of competencies required for national examinations and for entry into the labour market.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5D7-C9DF-4E1E-B218-FF1551C858CE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5825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special programme is intended for students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who cannot follow regular programmes, even with adaptations.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is implemented in special classes with up to ten students, 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where teaching is fully individualised 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the curriculum is flexible and adapted to each student.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Teaching is provided by an educational rehabilitator and a subject teacher.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055D7-C9DF-4E1E-B218-FF1551C858CE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605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7.jpe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21.jpeg"/><Relationship Id="rId4" Type="http://schemas.openxmlformats.org/officeDocument/2006/relationships/image" Target="../media/image3.png"/><Relationship Id="rId9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19147">
            <a:off x="-3664335" y="-755001"/>
            <a:ext cx="19645236" cy="10387419"/>
          </a:xfrm>
          <a:custGeom>
            <a:avLst/>
            <a:gdLst/>
            <a:ahLst/>
            <a:cxnLst/>
            <a:rect l="l" t="t" r="r" b="b"/>
            <a:pathLst>
              <a:path w="19645236" h="10387419">
                <a:moveTo>
                  <a:pt x="0" y="0"/>
                </a:moveTo>
                <a:lnTo>
                  <a:pt x="19645236" y="0"/>
                </a:lnTo>
                <a:lnTo>
                  <a:pt x="19645236" y="10387419"/>
                </a:lnTo>
                <a:lnTo>
                  <a:pt x="0" y="103874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077796" y="-119476"/>
            <a:ext cx="5229254" cy="10406476"/>
          </a:xfrm>
          <a:custGeom>
            <a:avLst/>
            <a:gdLst/>
            <a:ahLst/>
            <a:cxnLst/>
            <a:rect l="l" t="t" r="r" b="b"/>
            <a:pathLst>
              <a:path w="5229254" h="10406476">
                <a:moveTo>
                  <a:pt x="0" y="0"/>
                </a:moveTo>
                <a:lnTo>
                  <a:pt x="5229254" y="0"/>
                </a:lnTo>
                <a:lnTo>
                  <a:pt x="5229254" y="10406476"/>
                </a:lnTo>
                <a:lnTo>
                  <a:pt x="0" y="104064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158437" y="1760750"/>
            <a:ext cx="10480616" cy="4712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90"/>
              </a:lnSpc>
            </a:pPr>
            <a:r>
              <a:rPr lang="en-US" sz="7390" b="1">
                <a:solidFill>
                  <a:srgbClr val="194D7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INCLUSION IN EDUCATION IN CROATIA: </a:t>
            </a:r>
          </a:p>
          <a:p>
            <a:pPr algn="l">
              <a:lnSpc>
                <a:spcPts val="7390"/>
              </a:lnSpc>
            </a:pPr>
            <a:r>
              <a:rPr lang="en-US" sz="7390" b="1">
                <a:solidFill>
                  <a:srgbClr val="194D7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Case of </a:t>
            </a:r>
          </a:p>
          <a:p>
            <a:pPr algn="l">
              <a:lnSpc>
                <a:spcPts val="7390"/>
              </a:lnSpc>
            </a:pPr>
            <a:r>
              <a:rPr lang="en-US" sz="7390" b="1">
                <a:solidFill>
                  <a:srgbClr val="194D7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School of Crafts Osijek</a:t>
            </a:r>
          </a:p>
        </p:txBody>
      </p:sp>
      <p:sp>
        <p:nvSpPr>
          <p:cNvPr id="5" name="Freeform 5"/>
          <p:cNvSpPr/>
          <p:nvPr/>
        </p:nvSpPr>
        <p:spPr>
          <a:xfrm>
            <a:off x="11332750" y="9685988"/>
            <a:ext cx="1549509" cy="490140"/>
          </a:xfrm>
          <a:custGeom>
            <a:avLst/>
            <a:gdLst/>
            <a:ahLst/>
            <a:cxnLst/>
            <a:rect l="l" t="t" r="r" b="b"/>
            <a:pathLst>
              <a:path w="1549509" h="490140">
                <a:moveTo>
                  <a:pt x="0" y="0"/>
                </a:moveTo>
                <a:lnTo>
                  <a:pt x="1549510" y="0"/>
                </a:lnTo>
                <a:lnTo>
                  <a:pt x="1549510" y="490140"/>
                </a:lnTo>
                <a:lnTo>
                  <a:pt x="0" y="4901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10779" b="-105356"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1229142" y="2730422"/>
            <a:ext cx="878363" cy="912585"/>
          </a:xfrm>
          <a:custGeom>
            <a:avLst/>
            <a:gdLst/>
            <a:ahLst/>
            <a:cxnLst/>
            <a:rect l="l" t="t" r="r" b="b"/>
            <a:pathLst>
              <a:path w="878363" h="912585">
                <a:moveTo>
                  <a:pt x="0" y="0"/>
                </a:moveTo>
                <a:lnTo>
                  <a:pt x="878363" y="0"/>
                </a:lnTo>
                <a:lnTo>
                  <a:pt x="878363" y="912585"/>
                </a:lnTo>
                <a:lnTo>
                  <a:pt x="0" y="9125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flipH="1">
            <a:off x="-905000" y="6604471"/>
            <a:ext cx="2710498" cy="5420995"/>
          </a:xfrm>
          <a:custGeom>
            <a:avLst/>
            <a:gdLst/>
            <a:ahLst/>
            <a:cxnLst/>
            <a:rect l="l" t="t" r="r" b="b"/>
            <a:pathLst>
              <a:path w="2710498" h="5420995">
                <a:moveTo>
                  <a:pt x="2710498" y="0"/>
                </a:moveTo>
                <a:lnTo>
                  <a:pt x="0" y="0"/>
                </a:lnTo>
                <a:lnTo>
                  <a:pt x="0" y="5420995"/>
                </a:lnTo>
                <a:lnTo>
                  <a:pt x="2710498" y="5420995"/>
                </a:lnTo>
                <a:lnTo>
                  <a:pt x="2710498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912205" y="7353190"/>
            <a:ext cx="2404910" cy="1961779"/>
          </a:xfrm>
          <a:custGeom>
            <a:avLst/>
            <a:gdLst/>
            <a:ahLst/>
            <a:cxnLst/>
            <a:rect l="l" t="t" r="r" b="b"/>
            <a:pathLst>
              <a:path w="2404910" h="1961779">
                <a:moveTo>
                  <a:pt x="0" y="0"/>
                </a:moveTo>
                <a:lnTo>
                  <a:pt x="2404910" y="0"/>
                </a:lnTo>
                <a:lnTo>
                  <a:pt x="2404910" y="1961778"/>
                </a:lnTo>
                <a:lnTo>
                  <a:pt x="0" y="19617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819516" y="8066935"/>
            <a:ext cx="491565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Presented by: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19516" y="8586866"/>
            <a:ext cx="491565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Maja Zorić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19147">
            <a:off x="-3664335" y="-755001"/>
            <a:ext cx="19645236" cy="10387419"/>
          </a:xfrm>
          <a:custGeom>
            <a:avLst/>
            <a:gdLst/>
            <a:ahLst/>
            <a:cxnLst/>
            <a:rect l="l" t="t" r="r" b="b"/>
            <a:pathLst>
              <a:path w="19645236" h="10387419">
                <a:moveTo>
                  <a:pt x="0" y="0"/>
                </a:moveTo>
                <a:lnTo>
                  <a:pt x="19645236" y="0"/>
                </a:lnTo>
                <a:lnTo>
                  <a:pt x="19645236" y="10387419"/>
                </a:lnTo>
                <a:lnTo>
                  <a:pt x="0" y="103874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077796" y="-119476"/>
            <a:ext cx="5229254" cy="10406476"/>
          </a:xfrm>
          <a:custGeom>
            <a:avLst/>
            <a:gdLst/>
            <a:ahLst/>
            <a:cxnLst/>
            <a:rect l="l" t="t" r="r" b="b"/>
            <a:pathLst>
              <a:path w="5229254" h="10406476">
                <a:moveTo>
                  <a:pt x="0" y="0"/>
                </a:moveTo>
                <a:lnTo>
                  <a:pt x="5229254" y="0"/>
                </a:lnTo>
                <a:lnTo>
                  <a:pt x="5229254" y="10406476"/>
                </a:lnTo>
                <a:lnTo>
                  <a:pt x="0" y="104064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819516" y="3597458"/>
            <a:ext cx="7846570" cy="2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0"/>
              </a:lnSpc>
            </a:pPr>
            <a:r>
              <a:rPr lang="en-US" sz="6990" b="1">
                <a:solidFill>
                  <a:srgbClr val="194D7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Case Study: </a:t>
            </a:r>
          </a:p>
          <a:p>
            <a:pPr algn="l">
              <a:lnSpc>
                <a:spcPts val="6990"/>
              </a:lnSpc>
            </a:pPr>
            <a:r>
              <a:rPr lang="en-US" sz="6990" b="1">
                <a:solidFill>
                  <a:srgbClr val="194D7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School of Crafts Osijek</a:t>
            </a:r>
          </a:p>
        </p:txBody>
      </p:sp>
      <p:sp>
        <p:nvSpPr>
          <p:cNvPr id="5" name="Freeform 5"/>
          <p:cNvSpPr/>
          <p:nvPr/>
        </p:nvSpPr>
        <p:spPr>
          <a:xfrm>
            <a:off x="8369245" y="8489210"/>
            <a:ext cx="1549509" cy="490140"/>
          </a:xfrm>
          <a:custGeom>
            <a:avLst/>
            <a:gdLst/>
            <a:ahLst/>
            <a:cxnLst/>
            <a:rect l="l" t="t" r="r" b="b"/>
            <a:pathLst>
              <a:path w="1549509" h="490140">
                <a:moveTo>
                  <a:pt x="0" y="0"/>
                </a:moveTo>
                <a:lnTo>
                  <a:pt x="1549510" y="0"/>
                </a:lnTo>
                <a:lnTo>
                  <a:pt x="1549510" y="490141"/>
                </a:lnTo>
                <a:lnTo>
                  <a:pt x="0" y="4901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10779" b="-105356"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1229142" y="2730422"/>
            <a:ext cx="878363" cy="912585"/>
          </a:xfrm>
          <a:custGeom>
            <a:avLst/>
            <a:gdLst/>
            <a:ahLst/>
            <a:cxnLst/>
            <a:rect l="l" t="t" r="r" b="b"/>
            <a:pathLst>
              <a:path w="878363" h="912585">
                <a:moveTo>
                  <a:pt x="0" y="0"/>
                </a:moveTo>
                <a:lnTo>
                  <a:pt x="878363" y="0"/>
                </a:lnTo>
                <a:lnTo>
                  <a:pt x="878363" y="912585"/>
                </a:lnTo>
                <a:lnTo>
                  <a:pt x="0" y="9125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flipH="1">
            <a:off x="-905000" y="6604471"/>
            <a:ext cx="2710498" cy="5420995"/>
          </a:xfrm>
          <a:custGeom>
            <a:avLst/>
            <a:gdLst/>
            <a:ahLst/>
            <a:cxnLst/>
            <a:rect l="l" t="t" r="r" b="b"/>
            <a:pathLst>
              <a:path w="2710498" h="5420995">
                <a:moveTo>
                  <a:pt x="2710498" y="0"/>
                </a:moveTo>
                <a:lnTo>
                  <a:pt x="0" y="0"/>
                </a:lnTo>
                <a:lnTo>
                  <a:pt x="0" y="5420995"/>
                </a:lnTo>
                <a:lnTo>
                  <a:pt x="2710498" y="5420995"/>
                </a:lnTo>
                <a:lnTo>
                  <a:pt x="2710498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E079067-BB43-4462-9323-646E94D25D30}"/>
              </a:ext>
            </a:extLst>
          </p:cNvPr>
          <p:cNvSpPr txBox="1"/>
          <p:nvPr/>
        </p:nvSpPr>
        <p:spPr>
          <a:xfrm>
            <a:off x="17259300" y="959536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3424048" y="0"/>
            <a:ext cx="5143500" cy="10287000"/>
          </a:xfrm>
          <a:custGeom>
            <a:avLst/>
            <a:gdLst/>
            <a:ahLst/>
            <a:cxnLst/>
            <a:rect l="l" t="t" r="r" b="b"/>
            <a:pathLst>
              <a:path w="5143500" h="10287000">
                <a:moveTo>
                  <a:pt x="5143500" y="0"/>
                </a:moveTo>
                <a:lnTo>
                  <a:pt x="0" y="0"/>
                </a:lnTo>
                <a:lnTo>
                  <a:pt x="0" y="10287000"/>
                </a:lnTo>
                <a:lnTo>
                  <a:pt x="5143500" y="10287000"/>
                </a:lnTo>
                <a:lnTo>
                  <a:pt x="514350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160726" y="889732"/>
            <a:ext cx="6736624" cy="4384709"/>
            <a:chOff x="0" y="0"/>
            <a:chExt cx="522822" cy="3402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2822" cy="340293"/>
            </a:xfrm>
            <a:custGeom>
              <a:avLst/>
              <a:gdLst/>
              <a:ahLst/>
              <a:cxnLst/>
              <a:rect l="l" t="t" r="r" b="b"/>
              <a:pathLst>
                <a:path w="522822" h="340293">
                  <a:moveTo>
                    <a:pt x="75849" y="0"/>
                  </a:moveTo>
                  <a:lnTo>
                    <a:pt x="446973" y="0"/>
                  </a:lnTo>
                  <a:cubicBezTo>
                    <a:pt x="488863" y="0"/>
                    <a:pt x="522822" y="33959"/>
                    <a:pt x="522822" y="75849"/>
                  </a:cubicBezTo>
                  <a:lnTo>
                    <a:pt x="522822" y="264443"/>
                  </a:lnTo>
                  <a:cubicBezTo>
                    <a:pt x="522822" y="306334"/>
                    <a:pt x="488863" y="340293"/>
                    <a:pt x="446973" y="340293"/>
                  </a:cubicBezTo>
                  <a:lnTo>
                    <a:pt x="75849" y="340293"/>
                  </a:lnTo>
                  <a:cubicBezTo>
                    <a:pt x="33959" y="340293"/>
                    <a:pt x="0" y="306334"/>
                    <a:pt x="0" y="264443"/>
                  </a:cubicBezTo>
                  <a:lnTo>
                    <a:pt x="0" y="75849"/>
                  </a:lnTo>
                  <a:cubicBezTo>
                    <a:pt x="0" y="33959"/>
                    <a:pt x="33959" y="0"/>
                    <a:pt x="75849" y="0"/>
                  </a:cubicBezTo>
                  <a:close/>
                </a:path>
              </a:pathLst>
            </a:custGeom>
            <a:blipFill>
              <a:blip r:embed="rId4"/>
              <a:stretch>
                <a:fillRect l="-2644" r="-2644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2996367" y="1278547"/>
            <a:ext cx="8040717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About Osijek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01722" y="2251710"/>
            <a:ext cx="7750487" cy="3444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5" lvl="1" indent="-334642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City in eastern Croatia, located on the Drava River</a:t>
            </a:r>
          </a:p>
          <a:p>
            <a:pPr marL="669285" lvl="1" indent="-334642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Fourth largest city in Croatia</a:t>
            </a:r>
          </a:p>
          <a:p>
            <a:pPr marL="669285" lvl="1" indent="-334642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Administrative, educational and cultural centre of the region</a:t>
            </a:r>
          </a:p>
          <a:p>
            <a:pPr algn="l">
              <a:lnSpc>
                <a:spcPts val="4649"/>
              </a:lnSpc>
            </a:pPr>
            <a:endParaRPr lang="en-US" sz="30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851029" y="5712337"/>
            <a:ext cx="6736624" cy="4384709"/>
            <a:chOff x="0" y="0"/>
            <a:chExt cx="522822" cy="3402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2822" cy="340293"/>
            </a:xfrm>
            <a:custGeom>
              <a:avLst/>
              <a:gdLst/>
              <a:ahLst/>
              <a:cxnLst/>
              <a:rect l="l" t="t" r="r" b="b"/>
              <a:pathLst>
                <a:path w="522822" h="340293">
                  <a:moveTo>
                    <a:pt x="75849" y="0"/>
                  </a:moveTo>
                  <a:lnTo>
                    <a:pt x="446973" y="0"/>
                  </a:lnTo>
                  <a:cubicBezTo>
                    <a:pt x="488863" y="0"/>
                    <a:pt x="522822" y="33959"/>
                    <a:pt x="522822" y="75849"/>
                  </a:cubicBezTo>
                  <a:lnTo>
                    <a:pt x="522822" y="264443"/>
                  </a:lnTo>
                  <a:cubicBezTo>
                    <a:pt x="522822" y="306334"/>
                    <a:pt x="488863" y="340293"/>
                    <a:pt x="446973" y="340293"/>
                  </a:cubicBezTo>
                  <a:lnTo>
                    <a:pt x="75849" y="340293"/>
                  </a:lnTo>
                  <a:cubicBezTo>
                    <a:pt x="33959" y="340293"/>
                    <a:pt x="0" y="306334"/>
                    <a:pt x="0" y="264443"/>
                  </a:cubicBezTo>
                  <a:lnTo>
                    <a:pt x="0" y="75849"/>
                  </a:lnTo>
                  <a:cubicBezTo>
                    <a:pt x="0" y="33959"/>
                    <a:pt x="33959" y="0"/>
                    <a:pt x="75849" y="0"/>
                  </a:cubicBezTo>
                  <a:close/>
                </a:path>
              </a:pathLst>
            </a:custGeom>
            <a:blipFill>
              <a:blip r:embed="rId5"/>
              <a:stretch>
                <a:fillRect t="-7544" b="-7544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0160726" y="5712337"/>
            <a:ext cx="6736624" cy="4384709"/>
            <a:chOff x="0" y="0"/>
            <a:chExt cx="522822" cy="3402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22822" cy="340293"/>
            </a:xfrm>
            <a:custGeom>
              <a:avLst/>
              <a:gdLst/>
              <a:ahLst/>
              <a:cxnLst/>
              <a:rect l="l" t="t" r="r" b="b"/>
              <a:pathLst>
                <a:path w="522822" h="340293">
                  <a:moveTo>
                    <a:pt x="75849" y="0"/>
                  </a:moveTo>
                  <a:lnTo>
                    <a:pt x="446973" y="0"/>
                  </a:lnTo>
                  <a:cubicBezTo>
                    <a:pt x="488863" y="0"/>
                    <a:pt x="522822" y="33959"/>
                    <a:pt x="522822" y="75849"/>
                  </a:cubicBezTo>
                  <a:lnTo>
                    <a:pt x="522822" y="264443"/>
                  </a:lnTo>
                  <a:cubicBezTo>
                    <a:pt x="522822" y="306334"/>
                    <a:pt x="488863" y="340293"/>
                    <a:pt x="446973" y="340293"/>
                  </a:cubicBezTo>
                  <a:lnTo>
                    <a:pt x="75849" y="340293"/>
                  </a:lnTo>
                  <a:cubicBezTo>
                    <a:pt x="33959" y="340293"/>
                    <a:pt x="0" y="306334"/>
                    <a:pt x="0" y="264443"/>
                  </a:cubicBezTo>
                  <a:lnTo>
                    <a:pt x="0" y="75849"/>
                  </a:lnTo>
                  <a:cubicBezTo>
                    <a:pt x="0" y="33959"/>
                    <a:pt x="33959" y="0"/>
                    <a:pt x="75849" y="0"/>
                  </a:cubicBezTo>
                  <a:close/>
                </a:path>
              </a:pathLst>
            </a:custGeom>
            <a:blipFill>
              <a:blip r:embed="rId6"/>
              <a:stretch>
                <a:fillRect t="-1119" b="-1119"/>
              </a:stretch>
            </a:blipFill>
          </p:spPr>
        </p:sp>
      </p:grp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F0F5FED9-BC86-4A70-9451-4F42A277450A}"/>
              </a:ext>
            </a:extLst>
          </p:cNvPr>
          <p:cNvSpPr txBox="1"/>
          <p:nvPr/>
        </p:nvSpPr>
        <p:spPr>
          <a:xfrm>
            <a:off x="17259300" y="959536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3424048" y="0"/>
            <a:ext cx="5143500" cy="10287000"/>
          </a:xfrm>
          <a:custGeom>
            <a:avLst/>
            <a:gdLst/>
            <a:ahLst/>
            <a:cxnLst/>
            <a:rect l="l" t="t" r="r" b="b"/>
            <a:pathLst>
              <a:path w="5143500" h="10287000">
                <a:moveTo>
                  <a:pt x="5143500" y="0"/>
                </a:moveTo>
                <a:lnTo>
                  <a:pt x="0" y="0"/>
                </a:lnTo>
                <a:lnTo>
                  <a:pt x="0" y="10287000"/>
                </a:lnTo>
                <a:lnTo>
                  <a:pt x="5143500" y="10287000"/>
                </a:lnTo>
                <a:lnTo>
                  <a:pt x="514350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160726" y="889732"/>
            <a:ext cx="6736624" cy="4384709"/>
            <a:chOff x="0" y="0"/>
            <a:chExt cx="522822" cy="3402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2822" cy="340293"/>
            </a:xfrm>
            <a:custGeom>
              <a:avLst/>
              <a:gdLst/>
              <a:ahLst/>
              <a:cxnLst/>
              <a:rect l="l" t="t" r="r" b="b"/>
              <a:pathLst>
                <a:path w="522822" h="340293">
                  <a:moveTo>
                    <a:pt x="75849" y="0"/>
                  </a:moveTo>
                  <a:lnTo>
                    <a:pt x="446973" y="0"/>
                  </a:lnTo>
                  <a:cubicBezTo>
                    <a:pt x="488863" y="0"/>
                    <a:pt x="522822" y="33959"/>
                    <a:pt x="522822" y="75849"/>
                  </a:cubicBezTo>
                  <a:lnTo>
                    <a:pt x="522822" y="264443"/>
                  </a:lnTo>
                  <a:cubicBezTo>
                    <a:pt x="522822" y="306334"/>
                    <a:pt x="488863" y="340293"/>
                    <a:pt x="446973" y="340293"/>
                  </a:cubicBezTo>
                  <a:lnTo>
                    <a:pt x="75849" y="340293"/>
                  </a:lnTo>
                  <a:cubicBezTo>
                    <a:pt x="33959" y="340293"/>
                    <a:pt x="0" y="306334"/>
                    <a:pt x="0" y="264443"/>
                  </a:cubicBezTo>
                  <a:lnTo>
                    <a:pt x="0" y="75849"/>
                  </a:lnTo>
                  <a:cubicBezTo>
                    <a:pt x="0" y="33959"/>
                    <a:pt x="33959" y="0"/>
                    <a:pt x="75849" y="0"/>
                  </a:cubicBezTo>
                  <a:close/>
                </a:path>
              </a:pathLst>
            </a:custGeom>
            <a:blipFill>
              <a:blip r:embed="rId4"/>
              <a:stretch>
                <a:fillRect t="-1538" b="-1538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851029" y="5712337"/>
            <a:ext cx="6736624" cy="4384709"/>
            <a:chOff x="0" y="0"/>
            <a:chExt cx="522822" cy="3402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2822" cy="340293"/>
            </a:xfrm>
            <a:custGeom>
              <a:avLst/>
              <a:gdLst/>
              <a:ahLst/>
              <a:cxnLst/>
              <a:rect l="l" t="t" r="r" b="b"/>
              <a:pathLst>
                <a:path w="522822" h="340293">
                  <a:moveTo>
                    <a:pt x="75849" y="0"/>
                  </a:moveTo>
                  <a:lnTo>
                    <a:pt x="446973" y="0"/>
                  </a:lnTo>
                  <a:cubicBezTo>
                    <a:pt x="488863" y="0"/>
                    <a:pt x="522822" y="33959"/>
                    <a:pt x="522822" y="75849"/>
                  </a:cubicBezTo>
                  <a:lnTo>
                    <a:pt x="522822" y="264443"/>
                  </a:lnTo>
                  <a:cubicBezTo>
                    <a:pt x="522822" y="306334"/>
                    <a:pt x="488863" y="340293"/>
                    <a:pt x="446973" y="340293"/>
                  </a:cubicBezTo>
                  <a:lnTo>
                    <a:pt x="75849" y="340293"/>
                  </a:lnTo>
                  <a:cubicBezTo>
                    <a:pt x="33959" y="340293"/>
                    <a:pt x="0" y="306334"/>
                    <a:pt x="0" y="264443"/>
                  </a:cubicBezTo>
                  <a:lnTo>
                    <a:pt x="0" y="75849"/>
                  </a:lnTo>
                  <a:cubicBezTo>
                    <a:pt x="0" y="33959"/>
                    <a:pt x="33959" y="0"/>
                    <a:pt x="75849" y="0"/>
                  </a:cubicBezTo>
                  <a:close/>
                </a:path>
              </a:pathLst>
            </a:custGeom>
            <a:blipFill>
              <a:blip r:embed="rId5"/>
              <a:stretch>
                <a:fillRect l="-8769" r="-8769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0160726" y="5712337"/>
            <a:ext cx="6736624" cy="4384709"/>
            <a:chOff x="0" y="0"/>
            <a:chExt cx="522822" cy="3402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2822" cy="340293"/>
            </a:xfrm>
            <a:custGeom>
              <a:avLst/>
              <a:gdLst/>
              <a:ahLst/>
              <a:cxnLst/>
              <a:rect l="l" t="t" r="r" b="b"/>
              <a:pathLst>
                <a:path w="522822" h="340293">
                  <a:moveTo>
                    <a:pt x="75849" y="0"/>
                  </a:moveTo>
                  <a:lnTo>
                    <a:pt x="446973" y="0"/>
                  </a:lnTo>
                  <a:cubicBezTo>
                    <a:pt x="488863" y="0"/>
                    <a:pt x="522822" y="33959"/>
                    <a:pt x="522822" y="75849"/>
                  </a:cubicBezTo>
                  <a:lnTo>
                    <a:pt x="522822" y="264443"/>
                  </a:lnTo>
                  <a:cubicBezTo>
                    <a:pt x="522822" y="306334"/>
                    <a:pt x="488863" y="340293"/>
                    <a:pt x="446973" y="340293"/>
                  </a:cubicBezTo>
                  <a:lnTo>
                    <a:pt x="75849" y="340293"/>
                  </a:lnTo>
                  <a:cubicBezTo>
                    <a:pt x="33959" y="340293"/>
                    <a:pt x="0" y="306334"/>
                    <a:pt x="0" y="264443"/>
                  </a:cubicBezTo>
                  <a:lnTo>
                    <a:pt x="0" y="75849"/>
                  </a:lnTo>
                  <a:cubicBezTo>
                    <a:pt x="0" y="33959"/>
                    <a:pt x="33959" y="0"/>
                    <a:pt x="75849" y="0"/>
                  </a:cubicBezTo>
                  <a:close/>
                </a:path>
              </a:pathLst>
            </a:custGeom>
            <a:blipFill>
              <a:blip r:embed="rId6"/>
              <a:stretch>
                <a:fillRect t="-980" b="-980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2851029" y="889732"/>
            <a:ext cx="6736624" cy="4384709"/>
            <a:chOff x="0" y="0"/>
            <a:chExt cx="522822" cy="3402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22822" cy="340293"/>
            </a:xfrm>
            <a:custGeom>
              <a:avLst/>
              <a:gdLst/>
              <a:ahLst/>
              <a:cxnLst/>
              <a:rect l="l" t="t" r="r" b="b"/>
              <a:pathLst>
                <a:path w="522822" h="340293">
                  <a:moveTo>
                    <a:pt x="75849" y="0"/>
                  </a:moveTo>
                  <a:lnTo>
                    <a:pt x="446973" y="0"/>
                  </a:lnTo>
                  <a:cubicBezTo>
                    <a:pt x="488863" y="0"/>
                    <a:pt x="522822" y="33959"/>
                    <a:pt x="522822" y="75849"/>
                  </a:cubicBezTo>
                  <a:lnTo>
                    <a:pt x="522822" y="264443"/>
                  </a:lnTo>
                  <a:cubicBezTo>
                    <a:pt x="522822" y="306334"/>
                    <a:pt x="488863" y="340293"/>
                    <a:pt x="446973" y="340293"/>
                  </a:cubicBezTo>
                  <a:lnTo>
                    <a:pt x="75849" y="340293"/>
                  </a:lnTo>
                  <a:cubicBezTo>
                    <a:pt x="33959" y="340293"/>
                    <a:pt x="0" y="306334"/>
                    <a:pt x="0" y="264443"/>
                  </a:cubicBezTo>
                  <a:lnTo>
                    <a:pt x="0" y="75849"/>
                  </a:lnTo>
                  <a:cubicBezTo>
                    <a:pt x="0" y="33959"/>
                    <a:pt x="33959" y="0"/>
                    <a:pt x="75849" y="0"/>
                  </a:cubicBezTo>
                  <a:close/>
                </a:path>
              </a:pathLst>
            </a:custGeom>
            <a:blipFill>
              <a:blip r:embed="rId7"/>
              <a:stretch>
                <a:fillRect t="-7614" b="-7614"/>
              </a:stretch>
            </a:blipFill>
          </p:spPr>
        </p:sp>
      </p:grp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853D0E9-796F-4847-BDCC-7A92E9785979}"/>
              </a:ext>
            </a:extLst>
          </p:cNvPr>
          <p:cNvSpPr txBox="1"/>
          <p:nvPr/>
        </p:nvSpPr>
        <p:spPr>
          <a:xfrm>
            <a:off x="17259300" y="959536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3559909" y="-223837"/>
            <a:ext cx="5281696" cy="10510837"/>
          </a:xfrm>
          <a:custGeom>
            <a:avLst/>
            <a:gdLst/>
            <a:ahLst/>
            <a:cxnLst/>
            <a:rect l="l" t="t" r="r" b="b"/>
            <a:pathLst>
              <a:path w="5281696" h="10510837">
                <a:moveTo>
                  <a:pt x="5281696" y="0"/>
                </a:moveTo>
                <a:lnTo>
                  <a:pt x="0" y="0"/>
                </a:lnTo>
                <a:lnTo>
                  <a:pt x="0" y="10510837"/>
                </a:lnTo>
                <a:lnTo>
                  <a:pt x="5281696" y="10510837"/>
                </a:lnTo>
                <a:lnTo>
                  <a:pt x="528169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736727" y="1722533"/>
            <a:ext cx="6616884" cy="4177181"/>
            <a:chOff x="0" y="0"/>
            <a:chExt cx="668117" cy="4217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8117" cy="421776"/>
            </a:xfrm>
            <a:custGeom>
              <a:avLst/>
              <a:gdLst/>
              <a:ahLst/>
              <a:cxnLst/>
              <a:rect l="l" t="t" r="r" b="b"/>
              <a:pathLst>
                <a:path w="668117" h="421776">
                  <a:moveTo>
                    <a:pt x="86582" y="0"/>
                  </a:moveTo>
                  <a:lnTo>
                    <a:pt x="581535" y="0"/>
                  </a:lnTo>
                  <a:cubicBezTo>
                    <a:pt x="629353" y="0"/>
                    <a:pt x="668117" y="38764"/>
                    <a:pt x="668117" y="86582"/>
                  </a:cubicBezTo>
                  <a:lnTo>
                    <a:pt x="668117" y="335194"/>
                  </a:lnTo>
                  <a:cubicBezTo>
                    <a:pt x="668117" y="383012"/>
                    <a:pt x="629353" y="421776"/>
                    <a:pt x="581535" y="421776"/>
                  </a:cubicBezTo>
                  <a:lnTo>
                    <a:pt x="86582" y="421776"/>
                  </a:lnTo>
                  <a:cubicBezTo>
                    <a:pt x="38764" y="421776"/>
                    <a:pt x="0" y="383012"/>
                    <a:pt x="0" y="335194"/>
                  </a:cubicBezTo>
                  <a:lnTo>
                    <a:pt x="0" y="86582"/>
                  </a:lnTo>
                  <a:cubicBezTo>
                    <a:pt x="0" y="38764"/>
                    <a:pt x="38764" y="0"/>
                    <a:pt x="86582" y="0"/>
                  </a:cubicBezTo>
                  <a:close/>
                </a:path>
              </a:pathLst>
            </a:custGeom>
            <a:blipFill>
              <a:blip r:embed="rId4"/>
              <a:stretch>
                <a:fillRect t="-2993" b="-2993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8996234" y="9503370"/>
            <a:ext cx="1549509" cy="490140"/>
          </a:xfrm>
          <a:custGeom>
            <a:avLst/>
            <a:gdLst/>
            <a:ahLst/>
            <a:cxnLst/>
            <a:rect l="l" t="t" r="r" b="b"/>
            <a:pathLst>
              <a:path w="1549509" h="490140">
                <a:moveTo>
                  <a:pt x="0" y="0"/>
                </a:moveTo>
                <a:lnTo>
                  <a:pt x="1549509" y="0"/>
                </a:lnTo>
                <a:lnTo>
                  <a:pt x="1549509" y="490141"/>
                </a:lnTo>
                <a:lnTo>
                  <a:pt x="0" y="4901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10779" b="-105356"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6445160" y="1059719"/>
            <a:ext cx="878363" cy="912585"/>
          </a:xfrm>
          <a:custGeom>
            <a:avLst/>
            <a:gdLst/>
            <a:ahLst/>
            <a:cxnLst/>
            <a:rect l="l" t="t" r="r" b="b"/>
            <a:pathLst>
              <a:path w="878363" h="912585">
                <a:moveTo>
                  <a:pt x="0" y="0"/>
                </a:moveTo>
                <a:lnTo>
                  <a:pt x="878363" y="0"/>
                </a:lnTo>
                <a:lnTo>
                  <a:pt x="878363" y="912586"/>
                </a:lnTo>
                <a:lnTo>
                  <a:pt x="0" y="9125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7"/>
          <p:cNvSpPr txBox="1"/>
          <p:nvPr/>
        </p:nvSpPr>
        <p:spPr>
          <a:xfrm>
            <a:off x="5371273" y="422697"/>
            <a:ext cx="7964674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School of Crafts Osijek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24880" y="1646333"/>
            <a:ext cx="6834420" cy="2863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5" lvl="1" indent="-334642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Public vocational secondary school</a:t>
            </a:r>
          </a:p>
          <a:p>
            <a:pPr marL="669285" lvl="1" indent="-334642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Offers three- and four-year vocational programmes</a:t>
            </a:r>
          </a:p>
          <a:p>
            <a:pPr algn="l">
              <a:lnSpc>
                <a:spcPts val="4649"/>
              </a:lnSpc>
            </a:pPr>
            <a:endParaRPr lang="en-US" sz="30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0424880" y="4929332"/>
            <a:ext cx="6580568" cy="4154255"/>
            <a:chOff x="0" y="0"/>
            <a:chExt cx="668117" cy="4217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8117" cy="421776"/>
            </a:xfrm>
            <a:custGeom>
              <a:avLst/>
              <a:gdLst/>
              <a:ahLst/>
              <a:cxnLst/>
              <a:rect l="l" t="t" r="r" b="b"/>
              <a:pathLst>
                <a:path w="668117" h="421776">
                  <a:moveTo>
                    <a:pt x="87060" y="0"/>
                  </a:moveTo>
                  <a:lnTo>
                    <a:pt x="581057" y="0"/>
                  </a:lnTo>
                  <a:cubicBezTo>
                    <a:pt x="629139" y="0"/>
                    <a:pt x="668117" y="38978"/>
                    <a:pt x="668117" y="87060"/>
                  </a:cubicBezTo>
                  <a:lnTo>
                    <a:pt x="668117" y="334716"/>
                  </a:lnTo>
                  <a:cubicBezTo>
                    <a:pt x="668117" y="382798"/>
                    <a:pt x="629139" y="421776"/>
                    <a:pt x="581057" y="421776"/>
                  </a:cubicBezTo>
                  <a:lnTo>
                    <a:pt x="87060" y="421776"/>
                  </a:lnTo>
                  <a:cubicBezTo>
                    <a:pt x="63970" y="421776"/>
                    <a:pt x="41826" y="412604"/>
                    <a:pt x="25499" y="396277"/>
                  </a:cubicBezTo>
                  <a:cubicBezTo>
                    <a:pt x="9172" y="379950"/>
                    <a:pt x="0" y="357806"/>
                    <a:pt x="0" y="334716"/>
                  </a:cubicBezTo>
                  <a:lnTo>
                    <a:pt x="0" y="87060"/>
                  </a:lnTo>
                  <a:cubicBezTo>
                    <a:pt x="0" y="38978"/>
                    <a:pt x="38978" y="0"/>
                    <a:pt x="87060" y="0"/>
                  </a:cubicBezTo>
                  <a:close/>
                </a:path>
              </a:pathLst>
            </a:custGeom>
            <a:blipFill>
              <a:blip r:embed="rId9"/>
              <a:stretch>
                <a:fillRect t="-2993" b="-2993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2736727" y="6059129"/>
            <a:ext cx="6834420" cy="3444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49"/>
              </a:lnSpc>
            </a:pPr>
            <a:endParaRPr/>
          </a:p>
          <a:p>
            <a:pPr marL="669285" lvl="1" indent="-334642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Educates students in regular and special programmes</a:t>
            </a:r>
          </a:p>
          <a:p>
            <a:pPr marL="669285" lvl="1" indent="-334642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Close cooperation with the world of work</a:t>
            </a:r>
          </a:p>
          <a:p>
            <a:pPr algn="l">
              <a:lnSpc>
                <a:spcPts val="4649"/>
              </a:lnSpc>
            </a:pPr>
            <a:endParaRPr lang="en-US" sz="30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FDEC7229-8F9F-40F9-A238-789DA7EAA68F}"/>
              </a:ext>
            </a:extLst>
          </p:cNvPr>
          <p:cNvSpPr txBox="1"/>
          <p:nvPr/>
        </p:nvSpPr>
        <p:spPr>
          <a:xfrm>
            <a:off x="17259300" y="959536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16250" y="0"/>
            <a:ext cx="5143500" cy="10287000"/>
          </a:xfrm>
          <a:custGeom>
            <a:avLst/>
            <a:gdLst/>
            <a:ahLst/>
            <a:cxnLst/>
            <a:rect l="l" t="t" r="r" b="b"/>
            <a:pathLst>
              <a:path w="5143500" h="10287000">
                <a:moveTo>
                  <a:pt x="0" y="0"/>
                </a:moveTo>
                <a:lnTo>
                  <a:pt x="5143500" y="0"/>
                </a:lnTo>
                <a:lnTo>
                  <a:pt x="5143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00262" y="1122299"/>
            <a:ext cx="7964674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School of Crafts Osijek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10056" y="1949159"/>
            <a:ext cx="12015788" cy="1120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49"/>
              </a:lnSpc>
            </a:pPr>
            <a:endParaRPr/>
          </a:p>
          <a:p>
            <a:pPr marL="669286" lvl="1" indent="-334643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242 students | 21 classes | 34 teachers | 46 staff members</a:t>
            </a:r>
          </a:p>
        </p:txBody>
      </p:sp>
      <p:sp>
        <p:nvSpPr>
          <p:cNvPr id="5" name="Freeform 5"/>
          <p:cNvSpPr/>
          <p:nvPr/>
        </p:nvSpPr>
        <p:spPr>
          <a:xfrm>
            <a:off x="356604" y="9546630"/>
            <a:ext cx="1549509" cy="490140"/>
          </a:xfrm>
          <a:custGeom>
            <a:avLst/>
            <a:gdLst/>
            <a:ahLst/>
            <a:cxnLst/>
            <a:rect l="l" t="t" r="r" b="b"/>
            <a:pathLst>
              <a:path w="1549509" h="490140">
                <a:moveTo>
                  <a:pt x="0" y="0"/>
                </a:moveTo>
                <a:lnTo>
                  <a:pt x="1549510" y="0"/>
                </a:lnTo>
                <a:lnTo>
                  <a:pt x="1549510" y="490140"/>
                </a:lnTo>
                <a:lnTo>
                  <a:pt x="0" y="490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0779" b="-105356"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3437321" y="1112774"/>
            <a:ext cx="878363" cy="912585"/>
          </a:xfrm>
          <a:custGeom>
            <a:avLst/>
            <a:gdLst/>
            <a:ahLst/>
            <a:cxnLst/>
            <a:rect l="l" t="t" r="r" b="b"/>
            <a:pathLst>
              <a:path w="878363" h="912585">
                <a:moveTo>
                  <a:pt x="0" y="0"/>
                </a:moveTo>
                <a:lnTo>
                  <a:pt x="878363" y="0"/>
                </a:lnTo>
                <a:lnTo>
                  <a:pt x="878363" y="912585"/>
                </a:lnTo>
                <a:lnTo>
                  <a:pt x="0" y="9125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7"/>
          <p:cNvSpPr txBox="1"/>
          <p:nvPr/>
        </p:nvSpPr>
        <p:spPr>
          <a:xfrm>
            <a:off x="1906114" y="3687665"/>
            <a:ext cx="3782616" cy="5187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49"/>
              </a:lnSpc>
              <a:spcBef>
                <a:spcPct val="0"/>
              </a:spcBef>
            </a:pPr>
            <a:r>
              <a:rPr lang="en-US" sz="30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Regular Programme</a:t>
            </a:r>
          </a:p>
          <a:p>
            <a:pPr marL="669283" lvl="1" indent="-334641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Hairdresser</a:t>
            </a:r>
          </a:p>
          <a:p>
            <a:pPr marL="669283" lvl="1" indent="-334641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Pedicurist</a:t>
            </a:r>
          </a:p>
          <a:p>
            <a:pPr marL="669283" lvl="1" indent="-334641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Photographer</a:t>
            </a:r>
          </a:p>
          <a:p>
            <a:pPr marL="669283" lvl="1" indent="-334641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Tailor</a:t>
            </a:r>
          </a:p>
          <a:p>
            <a:pPr marL="669283" lvl="1" indent="-334641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Butcher</a:t>
            </a:r>
          </a:p>
          <a:p>
            <a:pPr marL="669283" lvl="1" indent="-334641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Baker</a:t>
            </a:r>
          </a:p>
          <a:p>
            <a:pPr marL="669283" lvl="1" indent="-334641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Car painter</a:t>
            </a:r>
          </a:p>
          <a:p>
            <a:pPr marL="669283" lvl="1" indent="-334641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Carpenter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11143" y="3687665"/>
            <a:ext cx="6721662" cy="5187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49"/>
              </a:lnSpc>
              <a:spcBef>
                <a:spcPct val="0"/>
              </a:spcBef>
            </a:pPr>
            <a:r>
              <a:rPr lang="en-US" sz="30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Special Programme (Auxiliary Vocational Programmes)</a:t>
            </a:r>
          </a:p>
          <a:p>
            <a:pPr marL="669283" lvl="1" indent="-334641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Assistant cook </a:t>
            </a:r>
          </a:p>
          <a:p>
            <a:pPr marL="669283" lvl="1" indent="-334641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Assistant baker</a:t>
            </a:r>
          </a:p>
          <a:p>
            <a:pPr marL="669283" lvl="1" indent="-334641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Assistant florist</a:t>
            </a:r>
          </a:p>
          <a:p>
            <a:pPr marL="669283" lvl="1" indent="-334641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Assistant tailor</a:t>
            </a:r>
          </a:p>
          <a:p>
            <a:pPr marL="669283" lvl="1" indent="-334641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Assistant locksmith</a:t>
            </a:r>
          </a:p>
          <a:p>
            <a:pPr marL="669283" lvl="1" indent="-334641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Assistant plumber</a:t>
            </a:r>
          </a:p>
          <a:p>
            <a:pPr marL="669283" lvl="1" indent="-334641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Assistant car painter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7ABA2D1D-CE77-45BB-B756-D0ACD25E0B98}"/>
              </a:ext>
            </a:extLst>
          </p:cNvPr>
          <p:cNvSpPr txBox="1"/>
          <p:nvPr/>
        </p:nvSpPr>
        <p:spPr>
          <a:xfrm>
            <a:off x="17259300" y="959536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74755" y="371797"/>
            <a:ext cx="1549509" cy="490140"/>
          </a:xfrm>
          <a:custGeom>
            <a:avLst/>
            <a:gdLst/>
            <a:ahLst/>
            <a:cxnLst/>
            <a:rect l="l" t="t" r="r" b="b"/>
            <a:pathLst>
              <a:path w="1549509" h="490140">
                <a:moveTo>
                  <a:pt x="0" y="0"/>
                </a:moveTo>
                <a:lnTo>
                  <a:pt x="1549510" y="0"/>
                </a:lnTo>
                <a:lnTo>
                  <a:pt x="1549510" y="490141"/>
                </a:lnTo>
                <a:lnTo>
                  <a:pt x="0" y="490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10779" b="-105356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5400000" flipH="1" flipV="1">
            <a:off x="15220660" y="-3541180"/>
            <a:ext cx="3865737" cy="7731474"/>
          </a:xfrm>
          <a:custGeom>
            <a:avLst/>
            <a:gdLst/>
            <a:ahLst/>
            <a:cxnLst/>
            <a:rect l="l" t="t" r="r" b="b"/>
            <a:pathLst>
              <a:path w="3865737" h="7731474">
                <a:moveTo>
                  <a:pt x="3865737" y="7731473"/>
                </a:moveTo>
                <a:lnTo>
                  <a:pt x="0" y="7731473"/>
                </a:lnTo>
                <a:lnTo>
                  <a:pt x="0" y="0"/>
                </a:lnTo>
                <a:lnTo>
                  <a:pt x="3865737" y="0"/>
                </a:lnTo>
                <a:lnTo>
                  <a:pt x="3865737" y="7731473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 flipH="1" flipV="1">
            <a:off x="-904168" y="7563889"/>
            <a:ext cx="3865737" cy="7731474"/>
          </a:xfrm>
          <a:custGeom>
            <a:avLst/>
            <a:gdLst/>
            <a:ahLst/>
            <a:cxnLst/>
            <a:rect l="l" t="t" r="r" b="b"/>
            <a:pathLst>
              <a:path w="3865737" h="7731474">
                <a:moveTo>
                  <a:pt x="3865736" y="7731474"/>
                </a:moveTo>
                <a:lnTo>
                  <a:pt x="0" y="7731474"/>
                </a:lnTo>
                <a:lnTo>
                  <a:pt x="0" y="0"/>
                </a:lnTo>
                <a:lnTo>
                  <a:pt x="3865736" y="0"/>
                </a:lnTo>
                <a:lnTo>
                  <a:pt x="3865736" y="7731474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54320" y="1551082"/>
            <a:ext cx="10676645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Students with Difficulties</a:t>
            </a:r>
          </a:p>
        </p:txBody>
      </p:sp>
      <p:sp>
        <p:nvSpPr>
          <p:cNvPr id="6" name="Freeform 6"/>
          <p:cNvSpPr/>
          <p:nvPr/>
        </p:nvSpPr>
        <p:spPr>
          <a:xfrm>
            <a:off x="16378774" y="9258300"/>
            <a:ext cx="1549509" cy="490140"/>
          </a:xfrm>
          <a:custGeom>
            <a:avLst/>
            <a:gdLst/>
            <a:ahLst/>
            <a:cxnLst/>
            <a:rect l="l" t="t" r="r" b="b"/>
            <a:pathLst>
              <a:path w="1549509" h="490140">
                <a:moveTo>
                  <a:pt x="0" y="0"/>
                </a:moveTo>
                <a:lnTo>
                  <a:pt x="1549509" y="0"/>
                </a:lnTo>
                <a:lnTo>
                  <a:pt x="1549509" y="490140"/>
                </a:lnTo>
                <a:lnTo>
                  <a:pt x="0" y="4901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10779" b="-105356"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1873790" y="371797"/>
            <a:ext cx="878363" cy="912585"/>
          </a:xfrm>
          <a:custGeom>
            <a:avLst/>
            <a:gdLst/>
            <a:ahLst/>
            <a:cxnLst/>
            <a:rect l="l" t="t" r="r" b="b"/>
            <a:pathLst>
              <a:path w="878363" h="912585">
                <a:moveTo>
                  <a:pt x="0" y="0"/>
                </a:moveTo>
                <a:lnTo>
                  <a:pt x="878364" y="0"/>
                </a:lnTo>
                <a:lnTo>
                  <a:pt x="878364" y="912585"/>
                </a:lnTo>
                <a:lnTo>
                  <a:pt x="0" y="9125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 rot="-10800000">
            <a:off x="1614392" y="3144515"/>
            <a:ext cx="4278192" cy="2790679"/>
            <a:chOff x="0" y="0"/>
            <a:chExt cx="356782" cy="2327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6782" cy="232730"/>
            </a:xfrm>
            <a:custGeom>
              <a:avLst/>
              <a:gdLst/>
              <a:ahLst/>
              <a:cxnLst/>
              <a:rect l="l" t="t" r="r" b="b"/>
              <a:pathLst>
                <a:path w="356782" h="232730">
                  <a:moveTo>
                    <a:pt x="0" y="0"/>
                  </a:moveTo>
                  <a:lnTo>
                    <a:pt x="356782" y="0"/>
                  </a:lnTo>
                  <a:lnTo>
                    <a:pt x="356782" y="232730"/>
                  </a:lnTo>
                  <a:lnTo>
                    <a:pt x="0" y="232730"/>
                  </a:lnTo>
                  <a:close/>
                </a:path>
              </a:pathLst>
            </a:custGeom>
            <a:solidFill>
              <a:srgbClr val="18ABE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56782" cy="280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7891905" y="3144515"/>
            <a:ext cx="4278192" cy="2790679"/>
            <a:chOff x="0" y="0"/>
            <a:chExt cx="356782" cy="2327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56782" cy="232730"/>
            </a:xfrm>
            <a:custGeom>
              <a:avLst/>
              <a:gdLst/>
              <a:ahLst/>
              <a:cxnLst/>
              <a:rect l="l" t="t" r="r" b="b"/>
              <a:pathLst>
                <a:path w="356782" h="232730">
                  <a:moveTo>
                    <a:pt x="0" y="0"/>
                  </a:moveTo>
                  <a:lnTo>
                    <a:pt x="356782" y="0"/>
                  </a:lnTo>
                  <a:lnTo>
                    <a:pt x="356782" y="232730"/>
                  </a:lnTo>
                  <a:lnTo>
                    <a:pt x="0" y="232730"/>
                  </a:lnTo>
                  <a:close/>
                </a:path>
              </a:pathLst>
            </a:custGeom>
            <a:solidFill>
              <a:srgbClr val="FAB60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56782" cy="280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321512" y="6086740"/>
            <a:ext cx="863953" cy="1268407"/>
            <a:chOff x="0" y="0"/>
            <a:chExt cx="553624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53624" cy="812800"/>
            </a:xfrm>
            <a:custGeom>
              <a:avLst/>
              <a:gdLst/>
              <a:ahLst/>
              <a:cxnLst/>
              <a:rect l="l" t="t" r="r" b="b"/>
              <a:pathLst>
                <a:path w="553624" h="812800">
                  <a:moveTo>
                    <a:pt x="276812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50424" y="0"/>
                  </a:lnTo>
                  <a:lnTo>
                    <a:pt x="350424" y="406400"/>
                  </a:lnTo>
                  <a:lnTo>
                    <a:pt x="553624" y="406400"/>
                  </a:lnTo>
                  <a:lnTo>
                    <a:pt x="276812" y="81280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203200" y="-47625"/>
              <a:ext cx="147224" cy="758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599025" y="6086740"/>
            <a:ext cx="863953" cy="1268407"/>
            <a:chOff x="0" y="0"/>
            <a:chExt cx="553624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53624" cy="812800"/>
            </a:xfrm>
            <a:custGeom>
              <a:avLst/>
              <a:gdLst/>
              <a:ahLst/>
              <a:cxnLst/>
              <a:rect l="l" t="t" r="r" b="b"/>
              <a:pathLst>
                <a:path w="553624" h="812800">
                  <a:moveTo>
                    <a:pt x="276812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50424" y="0"/>
                  </a:lnTo>
                  <a:lnTo>
                    <a:pt x="350424" y="406400"/>
                  </a:lnTo>
                  <a:lnTo>
                    <a:pt x="553624" y="406400"/>
                  </a:lnTo>
                  <a:lnTo>
                    <a:pt x="276812" y="81280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203200" y="-47625"/>
              <a:ext cx="147224" cy="758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962387" y="3556264"/>
            <a:ext cx="3582203" cy="1825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11 regular classes</a:t>
            </a:r>
          </a:p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192 students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39900" y="3908030"/>
            <a:ext cx="3582203" cy="120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10 special classes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24273" y="7655184"/>
            <a:ext cx="2658430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39 students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684842" y="7655184"/>
            <a:ext cx="2692318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50 students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BB86AC5D-6D23-4E23-9C39-F2AC98549AC1}"/>
              </a:ext>
            </a:extLst>
          </p:cNvPr>
          <p:cNvSpPr txBox="1"/>
          <p:nvPr/>
        </p:nvSpPr>
        <p:spPr>
          <a:xfrm>
            <a:off x="17259300" y="959536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727774" y="6164468"/>
            <a:ext cx="1549509" cy="490140"/>
          </a:xfrm>
          <a:custGeom>
            <a:avLst/>
            <a:gdLst/>
            <a:ahLst/>
            <a:cxnLst/>
            <a:rect l="l" t="t" r="r" b="b"/>
            <a:pathLst>
              <a:path w="1549509" h="490140">
                <a:moveTo>
                  <a:pt x="0" y="0"/>
                </a:moveTo>
                <a:lnTo>
                  <a:pt x="1549510" y="0"/>
                </a:lnTo>
                <a:lnTo>
                  <a:pt x="1549510" y="490140"/>
                </a:lnTo>
                <a:lnTo>
                  <a:pt x="0" y="4901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10779" b="-105356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H="1">
            <a:off x="-2504987" y="0"/>
            <a:ext cx="5143500" cy="10287000"/>
          </a:xfrm>
          <a:custGeom>
            <a:avLst/>
            <a:gdLst/>
            <a:ahLst/>
            <a:cxnLst/>
            <a:rect l="l" t="t" r="r" b="b"/>
            <a:pathLst>
              <a:path w="5143500" h="10287000">
                <a:moveTo>
                  <a:pt x="5143500" y="0"/>
                </a:moveTo>
                <a:lnTo>
                  <a:pt x="0" y="0"/>
                </a:lnTo>
                <a:lnTo>
                  <a:pt x="0" y="10287000"/>
                </a:lnTo>
                <a:lnTo>
                  <a:pt x="5143500" y="10287000"/>
                </a:lnTo>
                <a:lnTo>
                  <a:pt x="514350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889636" y="9013230"/>
            <a:ext cx="1549509" cy="490140"/>
          </a:xfrm>
          <a:custGeom>
            <a:avLst/>
            <a:gdLst/>
            <a:ahLst/>
            <a:cxnLst/>
            <a:rect l="l" t="t" r="r" b="b"/>
            <a:pathLst>
              <a:path w="1549509" h="490140">
                <a:moveTo>
                  <a:pt x="0" y="0"/>
                </a:moveTo>
                <a:lnTo>
                  <a:pt x="1549509" y="0"/>
                </a:lnTo>
                <a:lnTo>
                  <a:pt x="1549509" y="490140"/>
                </a:lnTo>
                <a:lnTo>
                  <a:pt x="0" y="4901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10779" b="-105356"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6278914" y="1160524"/>
            <a:ext cx="878363" cy="912585"/>
          </a:xfrm>
          <a:custGeom>
            <a:avLst/>
            <a:gdLst/>
            <a:ahLst/>
            <a:cxnLst/>
            <a:rect l="l" t="t" r="r" b="b"/>
            <a:pathLst>
              <a:path w="878363" h="912585">
                <a:moveTo>
                  <a:pt x="0" y="0"/>
                </a:moveTo>
                <a:lnTo>
                  <a:pt x="878363" y="0"/>
                </a:lnTo>
                <a:lnTo>
                  <a:pt x="878363" y="912585"/>
                </a:lnTo>
                <a:lnTo>
                  <a:pt x="0" y="9125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4478019" y="1977859"/>
            <a:ext cx="9331962" cy="4333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49"/>
              </a:lnSpc>
            </a:pPr>
            <a:r>
              <a:rPr lang="en-US" sz="3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Professional support staff (3)</a:t>
            </a:r>
          </a:p>
          <a:p>
            <a:pPr marL="669283" lvl="1" indent="-334641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School pedagogue</a:t>
            </a:r>
          </a:p>
          <a:p>
            <a:pPr marL="669283" lvl="1" indent="-334641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Social pedagogue (part-time)</a:t>
            </a:r>
          </a:p>
          <a:p>
            <a:pPr marL="669283" lvl="1" indent="-334641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Psychologist (part-time)</a:t>
            </a:r>
          </a:p>
          <a:p>
            <a:pPr algn="l">
              <a:lnSpc>
                <a:spcPts val="5249"/>
              </a:lnSpc>
            </a:pPr>
            <a:endParaRPr lang="en-US" sz="30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5249"/>
              </a:lnSpc>
              <a:spcBef>
                <a:spcPct val="0"/>
              </a:spcBef>
            </a:pPr>
            <a:r>
              <a:rPr lang="en-US" sz="3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Teaching assistants (3)</a:t>
            </a:r>
          </a:p>
          <a:p>
            <a:pPr algn="l">
              <a:lnSpc>
                <a:spcPts val="524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Communication intermediary (1)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DC41B55-61BC-4AB5-AD85-7D383F2D91E6}"/>
              </a:ext>
            </a:extLst>
          </p:cNvPr>
          <p:cNvSpPr txBox="1"/>
          <p:nvPr/>
        </p:nvSpPr>
        <p:spPr>
          <a:xfrm>
            <a:off x="17259300" y="959536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09004" y="9069898"/>
            <a:ext cx="1549509" cy="490140"/>
          </a:xfrm>
          <a:custGeom>
            <a:avLst/>
            <a:gdLst/>
            <a:ahLst/>
            <a:cxnLst/>
            <a:rect l="l" t="t" r="r" b="b"/>
            <a:pathLst>
              <a:path w="1549509" h="490140">
                <a:moveTo>
                  <a:pt x="0" y="0"/>
                </a:moveTo>
                <a:lnTo>
                  <a:pt x="1549509" y="0"/>
                </a:lnTo>
                <a:lnTo>
                  <a:pt x="1549509" y="490141"/>
                </a:lnTo>
                <a:lnTo>
                  <a:pt x="0" y="490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10779" b="-105356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6680150" y="434279"/>
            <a:ext cx="878363" cy="912585"/>
          </a:xfrm>
          <a:custGeom>
            <a:avLst/>
            <a:gdLst/>
            <a:ahLst/>
            <a:cxnLst/>
            <a:rect l="l" t="t" r="r" b="b"/>
            <a:pathLst>
              <a:path w="878363" h="912585">
                <a:moveTo>
                  <a:pt x="0" y="0"/>
                </a:moveTo>
                <a:lnTo>
                  <a:pt x="878363" y="0"/>
                </a:lnTo>
                <a:lnTo>
                  <a:pt x="878363" y="912585"/>
                </a:lnTo>
                <a:lnTo>
                  <a:pt x="0" y="9125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flipH="1">
            <a:off x="-943100" y="6604471"/>
            <a:ext cx="2710498" cy="5420995"/>
          </a:xfrm>
          <a:custGeom>
            <a:avLst/>
            <a:gdLst/>
            <a:ahLst/>
            <a:cxnLst/>
            <a:rect l="l" t="t" r="r" b="b"/>
            <a:pathLst>
              <a:path w="2710498" h="5420995">
                <a:moveTo>
                  <a:pt x="2710498" y="0"/>
                </a:moveTo>
                <a:lnTo>
                  <a:pt x="0" y="0"/>
                </a:lnTo>
                <a:lnTo>
                  <a:pt x="0" y="5420995"/>
                </a:lnTo>
                <a:lnTo>
                  <a:pt x="2710498" y="5420995"/>
                </a:lnTo>
                <a:lnTo>
                  <a:pt x="271049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478019" y="1977859"/>
            <a:ext cx="9331962" cy="6581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49"/>
              </a:lnSpc>
            </a:pPr>
            <a:r>
              <a:rPr lang="en-US" sz="3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Most Common Difficulties</a:t>
            </a:r>
          </a:p>
          <a:p>
            <a:pPr algn="l">
              <a:lnSpc>
                <a:spcPts val="5249"/>
              </a:lnSpc>
            </a:pPr>
            <a:endParaRPr lang="en-US" sz="3499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669283" lvl="1" indent="-334641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Learning and developmental difficulties</a:t>
            </a:r>
          </a:p>
          <a:p>
            <a:pPr marL="669283" lvl="1" indent="-334641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Behavioural, emotional and mental health difficulties</a:t>
            </a:r>
          </a:p>
          <a:p>
            <a:pPr marL="669283" lvl="1" indent="-334641" algn="l">
              <a:lnSpc>
                <a:spcPts val="4649"/>
              </a:lnSpc>
              <a:spcBef>
                <a:spcPct val="0"/>
              </a:spcBef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Speech, language and communication difficulties</a:t>
            </a:r>
          </a:p>
          <a:p>
            <a:pPr marL="669283" lvl="1" indent="-334641" algn="l">
              <a:lnSpc>
                <a:spcPts val="4649"/>
              </a:lnSpc>
              <a:spcBef>
                <a:spcPct val="0"/>
              </a:spcBef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Intellectual disability (mild to moderate)</a:t>
            </a:r>
          </a:p>
          <a:p>
            <a:pPr marL="669283" lvl="1" indent="-334641" algn="l">
              <a:lnSpc>
                <a:spcPts val="4649"/>
              </a:lnSpc>
              <a:spcBef>
                <a:spcPct val="0"/>
              </a:spcBef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Multiple disabilities in psychophysical development</a:t>
            </a:r>
          </a:p>
          <a:p>
            <a:pPr algn="l">
              <a:lnSpc>
                <a:spcPts val="5249"/>
              </a:lnSpc>
              <a:spcBef>
                <a:spcPct val="0"/>
              </a:spcBef>
            </a:pPr>
            <a:endParaRPr lang="en-US" sz="30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F93BC04-2203-4C4A-A540-EFBC7C2FA9F6}"/>
              </a:ext>
            </a:extLst>
          </p:cNvPr>
          <p:cNvSpPr txBox="1"/>
          <p:nvPr/>
        </p:nvSpPr>
        <p:spPr>
          <a:xfrm>
            <a:off x="17259300" y="959536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72388" y="5143500"/>
            <a:ext cx="5101402" cy="3617504"/>
            <a:chOff x="0" y="0"/>
            <a:chExt cx="432817" cy="3069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817" cy="306919"/>
            </a:xfrm>
            <a:custGeom>
              <a:avLst/>
              <a:gdLst/>
              <a:ahLst/>
              <a:cxnLst/>
              <a:rect l="l" t="t" r="r" b="b"/>
              <a:pathLst>
                <a:path w="432817" h="306919">
                  <a:moveTo>
                    <a:pt x="0" y="0"/>
                  </a:moveTo>
                  <a:lnTo>
                    <a:pt x="432817" y="0"/>
                  </a:lnTo>
                  <a:lnTo>
                    <a:pt x="432817" y="306919"/>
                  </a:lnTo>
                  <a:lnTo>
                    <a:pt x="0" y="306919"/>
                  </a:lnTo>
                  <a:close/>
                </a:path>
              </a:pathLst>
            </a:custGeom>
            <a:blipFill>
              <a:blip r:embed="rId3"/>
              <a:stretch>
                <a:fillRect l="-13032" r="-13032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-858878" y="1028700"/>
            <a:ext cx="1549509" cy="490140"/>
          </a:xfrm>
          <a:custGeom>
            <a:avLst/>
            <a:gdLst/>
            <a:ahLst/>
            <a:cxnLst/>
            <a:rect l="l" t="t" r="r" b="b"/>
            <a:pathLst>
              <a:path w="1549509" h="490140">
                <a:moveTo>
                  <a:pt x="0" y="0"/>
                </a:moveTo>
                <a:lnTo>
                  <a:pt x="1549510" y="0"/>
                </a:lnTo>
                <a:lnTo>
                  <a:pt x="1549510" y="490140"/>
                </a:lnTo>
                <a:lnTo>
                  <a:pt x="0" y="490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0779" b="-105356"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5400000" flipH="1" flipV="1">
            <a:off x="15220660" y="-3541180"/>
            <a:ext cx="3865737" cy="7731474"/>
          </a:xfrm>
          <a:custGeom>
            <a:avLst/>
            <a:gdLst/>
            <a:ahLst/>
            <a:cxnLst/>
            <a:rect l="l" t="t" r="r" b="b"/>
            <a:pathLst>
              <a:path w="3865737" h="7731474">
                <a:moveTo>
                  <a:pt x="3865737" y="7731473"/>
                </a:moveTo>
                <a:lnTo>
                  <a:pt x="0" y="7731473"/>
                </a:lnTo>
                <a:lnTo>
                  <a:pt x="0" y="0"/>
                </a:lnTo>
                <a:lnTo>
                  <a:pt x="3865737" y="0"/>
                </a:lnTo>
                <a:lnTo>
                  <a:pt x="3865737" y="7731473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400000" flipH="1" flipV="1">
            <a:off x="-904168" y="7563889"/>
            <a:ext cx="3865737" cy="7731474"/>
          </a:xfrm>
          <a:custGeom>
            <a:avLst/>
            <a:gdLst/>
            <a:ahLst/>
            <a:cxnLst/>
            <a:rect l="l" t="t" r="r" b="b"/>
            <a:pathLst>
              <a:path w="3865737" h="7731474">
                <a:moveTo>
                  <a:pt x="3865736" y="7731474"/>
                </a:moveTo>
                <a:lnTo>
                  <a:pt x="0" y="7731474"/>
                </a:lnTo>
                <a:lnTo>
                  <a:pt x="0" y="0"/>
                </a:lnTo>
                <a:lnTo>
                  <a:pt x="3865736" y="0"/>
                </a:lnTo>
                <a:lnTo>
                  <a:pt x="3865736" y="7731474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43201" y="9561104"/>
            <a:ext cx="1549509" cy="490140"/>
          </a:xfrm>
          <a:custGeom>
            <a:avLst/>
            <a:gdLst/>
            <a:ahLst/>
            <a:cxnLst/>
            <a:rect l="l" t="t" r="r" b="b"/>
            <a:pathLst>
              <a:path w="1549509" h="490140">
                <a:moveTo>
                  <a:pt x="0" y="0"/>
                </a:moveTo>
                <a:lnTo>
                  <a:pt x="1549509" y="0"/>
                </a:lnTo>
                <a:lnTo>
                  <a:pt x="1549509" y="490140"/>
                </a:lnTo>
                <a:lnTo>
                  <a:pt x="0" y="490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0779" b="-105356"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6714347" y="3062287"/>
            <a:ext cx="878363" cy="912585"/>
          </a:xfrm>
          <a:custGeom>
            <a:avLst/>
            <a:gdLst/>
            <a:ahLst/>
            <a:cxnLst/>
            <a:rect l="l" t="t" r="r" b="b"/>
            <a:pathLst>
              <a:path w="878363" h="912585">
                <a:moveTo>
                  <a:pt x="0" y="0"/>
                </a:moveTo>
                <a:lnTo>
                  <a:pt x="878363" y="0"/>
                </a:lnTo>
                <a:lnTo>
                  <a:pt x="878363" y="912585"/>
                </a:lnTo>
                <a:lnTo>
                  <a:pt x="0" y="9125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TextBox 9"/>
          <p:cNvSpPr txBox="1"/>
          <p:nvPr/>
        </p:nvSpPr>
        <p:spPr>
          <a:xfrm>
            <a:off x="1680083" y="885823"/>
            <a:ext cx="12839395" cy="4257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49"/>
              </a:lnSpc>
            </a:pPr>
            <a:r>
              <a:rPr lang="en-US" sz="3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Examples of Inclusive Practice at Our School</a:t>
            </a:r>
          </a:p>
          <a:p>
            <a:pPr algn="l">
              <a:lnSpc>
                <a:spcPts val="5249"/>
              </a:lnSpc>
            </a:pPr>
            <a:endParaRPr lang="en-US" sz="3499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669283" lvl="1" indent="-334641" algn="l">
              <a:lnSpc>
                <a:spcPts val="4649"/>
              </a:lnSpc>
              <a:spcBef>
                <a:spcPct val="0"/>
              </a:spcBef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Joint school events and celebrations</a:t>
            </a:r>
          </a:p>
          <a:p>
            <a:pPr marL="669283" lvl="1" indent="-334641" algn="l">
              <a:lnSpc>
                <a:spcPts val="4649"/>
              </a:lnSpc>
              <a:spcBef>
                <a:spcPct val="0"/>
              </a:spcBef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Joint projects and competitions</a:t>
            </a:r>
          </a:p>
          <a:p>
            <a:pPr marL="669283" lvl="1" indent="-334641" algn="l">
              <a:lnSpc>
                <a:spcPts val="4649"/>
              </a:lnSpc>
              <a:spcBef>
                <a:spcPct val="0"/>
              </a:spcBef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Joint workshops and activities</a:t>
            </a:r>
          </a:p>
          <a:p>
            <a:pPr marL="669283" lvl="1" indent="-334641" algn="l">
              <a:lnSpc>
                <a:spcPts val="4649"/>
              </a:lnSpc>
              <a:spcBef>
                <a:spcPct val="0"/>
              </a:spcBef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Joint participation in local community events</a:t>
            </a:r>
          </a:p>
          <a:p>
            <a:pPr algn="l">
              <a:lnSpc>
                <a:spcPts val="5249"/>
              </a:lnSpc>
              <a:spcBef>
                <a:spcPct val="0"/>
              </a:spcBef>
            </a:pPr>
            <a:endParaRPr lang="en-US" sz="30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375089" y="5191127"/>
            <a:ext cx="5101402" cy="3617504"/>
            <a:chOff x="0" y="0"/>
            <a:chExt cx="432817" cy="3069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32817" cy="306919"/>
            </a:xfrm>
            <a:custGeom>
              <a:avLst/>
              <a:gdLst/>
              <a:ahLst/>
              <a:cxnLst/>
              <a:rect l="l" t="t" r="r" b="b"/>
              <a:pathLst>
                <a:path w="432817" h="306919">
                  <a:moveTo>
                    <a:pt x="0" y="0"/>
                  </a:moveTo>
                  <a:lnTo>
                    <a:pt x="432817" y="0"/>
                  </a:lnTo>
                  <a:lnTo>
                    <a:pt x="432817" y="306919"/>
                  </a:lnTo>
                  <a:lnTo>
                    <a:pt x="0" y="306919"/>
                  </a:lnTo>
                  <a:close/>
                </a:path>
              </a:pathLst>
            </a:custGeom>
            <a:blipFill>
              <a:blip r:embed="rId9"/>
              <a:stretch>
                <a:fillRect l="-20209" r="-20209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2157898" y="5143500"/>
            <a:ext cx="5101402" cy="3617504"/>
            <a:chOff x="0" y="0"/>
            <a:chExt cx="432817" cy="30691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32817" cy="306919"/>
            </a:xfrm>
            <a:custGeom>
              <a:avLst/>
              <a:gdLst/>
              <a:ahLst/>
              <a:cxnLst/>
              <a:rect l="l" t="t" r="r" b="b"/>
              <a:pathLst>
                <a:path w="432817" h="306919">
                  <a:moveTo>
                    <a:pt x="0" y="0"/>
                  </a:moveTo>
                  <a:lnTo>
                    <a:pt x="432817" y="0"/>
                  </a:lnTo>
                  <a:lnTo>
                    <a:pt x="432817" y="306919"/>
                  </a:lnTo>
                  <a:lnTo>
                    <a:pt x="0" y="306919"/>
                  </a:lnTo>
                  <a:close/>
                </a:path>
              </a:pathLst>
            </a:custGeom>
            <a:blipFill>
              <a:blip r:embed="rId10"/>
              <a:stretch>
                <a:fillRect l="-16583" r="-16583"/>
              </a:stretch>
            </a:blipFill>
          </p:spPr>
        </p:sp>
      </p:grp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C284B2CD-D7DA-46D3-A646-44FD0C332A96}"/>
              </a:ext>
            </a:extLst>
          </p:cNvPr>
          <p:cNvSpPr txBox="1"/>
          <p:nvPr/>
        </p:nvSpPr>
        <p:spPr>
          <a:xfrm>
            <a:off x="17259300" y="959536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19147">
            <a:off x="-3664335" y="-755001"/>
            <a:ext cx="19645236" cy="10387419"/>
          </a:xfrm>
          <a:custGeom>
            <a:avLst/>
            <a:gdLst/>
            <a:ahLst/>
            <a:cxnLst/>
            <a:rect l="l" t="t" r="r" b="b"/>
            <a:pathLst>
              <a:path w="19645236" h="10387419">
                <a:moveTo>
                  <a:pt x="0" y="0"/>
                </a:moveTo>
                <a:lnTo>
                  <a:pt x="19645236" y="0"/>
                </a:lnTo>
                <a:lnTo>
                  <a:pt x="19645236" y="10387419"/>
                </a:lnTo>
                <a:lnTo>
                  <a:pt x="0" y="103874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058746" y="-119476"/>
            <a:ext cx="5229254" cy="10406476"/>
          </a:xfrm>
          <a:custGeom>
            <a:avLst/>
            <a:gdLst/>
            <a:ahLst/>
            <a:cxnLst/>
            <a:rect l="l" t="t" r="r" b="b"/>
            <a:pathLst>
              <a:path w="5229254" h="10406476">
                <a:moveTo>
                  <a:pt x="0" y="0"/>
                </a:moveTo>
                <a:lnTo>
                  <a:pt x="5229254" y="0"/>
                </a:lnTo>
                <a:lnTo>
                  <a:pt x="5229254" y="10406476"/>
                </a:lnTo>
                <a:lnTo>
                  <a:pt x="0" y="104064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787876" y="3172108"/>
            <a:ext cx="7894582" cy="403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45"/>
              </a:lnSpc>
            </a:pPr>
            <a:r>
              <a:rPr lang="en-US" sz="10445" b="1">
                <a:solidFill>
                  <a:srgbClr val="194D7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Thank you for your attention.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19516" y="8586866"/>
            <a:ext cx="4915650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maja.zoric1@skole.hr</a:t>
            </a:r>
          </a:p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School of Crafts Osijek</a:t>
            </a:r>
          </a:p>
        </p:txBody>
      </p:sp>
      <p:sp>
        <p:nvSpPr>
          <p:cNvPr id="6" name="Freeform 6"/>
          <p:cNvSpPr/>
          <p:nvPr/>
        </p:nvSpPr>
        <p:spPr>
          <a:xfrm>
            <a:off x="8369245" y="8489210"/>
            <a:ext cx="1549509" cy="490140"/>
          </a:xfrm>
          <a:custGeom>
            <a:avLst/>
            <a:gdLst/>
            <a:ahLst/>
            <a:cxnLst/>
            <a:rect l="l" t="t" r="r" b="b"/>
            <a:pathLst>
              <a:path w="1549509" h="490140">
                <a:moveTo>
                  <a:pt x="0" y="0"/>
                </a:moveTo>
                <a:lnTo>
                  <a:pt x="1549510" y="0"/>
                </a:lnTo>
                <a:lnTo>
                  <a:pt x="1549510" y="490141"/>
                </a:lnTo>
                <a:lnTo>
                  <a:pt x="0" y="4901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10779" b="-105356"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0504706" y="1240472"/>
            <a:ext cx="878363" cy="912585"/>
          </a:xfrm>
          <a:custGeom>
            <a:avLst/>
            <a:gdLst/>
            <a:ahLst/>
            <a:cxnLst/>
            <a:rect l="l" t="t" r="r" b="b"/>
            <a:pathLst>
              <a:path w="878363" h="912585">
                <a:moveTo>
                  <a:pt x="0" y="0"/>
                </a:moveTo>
                <a:lnTo>
                  <a:pt x="878364" y="0"/>
                </a:lnTo>
                <a:lnTo>
                  <a:pt x="878364" y="912586"/>
                </a:lnTo>
                <a:lnTo>
                  <a:pt x="0" y="9125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flipH="1">
            <a:off x="-943100" y="6604471"/>
            <a:ext cx="2710498" cy="5420995"/>
          </a:xfrm>
          <a:custGeom>
            <a:avLst/>
            <a:gdLst/>
            <a:ahLst/>
            <a:cxnLst/>
            <a:rect l="l" t="t" r="r" b="b"/>
            <a:pathLst>
              <a:path w="2710498" h="5420995">
                <a:moveTo>
                  <a:pt x="2710498" y="0"/>
                </a:moveTo>
                <a:lnTo>
                  <a:pt x="0" y="0"/>
                </a:lnTo>
                <a:lnTo>
                  <a:pt x="0" y="5420995"/>
                </a:lnTo>
                <a:lnTo>
                  <a:pt x="2710498" y="5420995"/>
                </a:lnTo>
                <a:lnTo>
                  <a:pt x="2710498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19147">
            <a:off x="-3664335" y="-755001"/>
            <a:ext cx="19645236" cy="10387419"/>
          </a:xfrm>
          <a:custGeom>
            <a:avLst/>
            <a:gdLst/>
            <a:ahLst/>
            <a:cxnLst/>
            <a:rect l="l" t="t" r="r" b="b"/>
            <a:pathLst>
              <a:path w="19645236" h="10387419">
                <a:moveTo>
                  <a:pt x="0" y="0"/>
                </a:moveTo>
                <a:lnTo>
                  <a:pt x="19645236" y="0"/>
                </a:lnTo>
                <a:lnTo>
                  <a:pt x="19645236" y="10387419"/>
                </a:lnTo>
                <a:lnTo>
                  <a:pt x="0" y="103874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56724" y="8824828"/>
            <a:ext cx="1549509" cy="490140"/>
          </a:xfrm>
          <a:custGeom>
            <a:avLst/>
            <a:gdLst/>
            <a:ahLst/>
            <a:cxnLst/>
            <a:rect l="l" t="t" r="r" b="b"/>
            <a:pathLst>
              <a:path w="1549509" h="490140">
                <a:moveTo>
                  <a:pt x="0" y="0"/>
                </a:moveTo>
                <a:lnTo>
                  <a:pt x="1549509" y="0"/>
                </a:lnTo>
                <a:lnTo>
                  <a:pt x="1549509" y="490140"/>
                </a:lnTo>
                <a:lnTo>
                  <a:pt x="0" y="490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0779" b="-105356"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6731479" y="572407"/>
            <a:ext cx="878363" cy="912585"/>
          </a:xfrm>
          <a:custGeom>
            <a:avLst/>
            <a:gdLst/>
            <a:ahLst/>
            <a:cxnLst/>
            <a:rect l="l" t="t" r="r" b="b"/>
            <a:pathLst>
              <a:path w="878363" h="912585">
                <a:moveTo>
                  <a:pt x="0" y="0"/>
                </a:moveTo>
                <a:lnTo>
                  <a:pt x="878363" y="0"/>
                </a:lnTo>
                <a:lnTo>
                  <a:pt x="878363" y="912586"/>
                </a:lnTo>
                <a:lnTo>
                  <a:pt x="0" y="9125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3208663" y="6528271"/>
            <a:ext cx="11548196" cy="1120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49"/>
              </a:lnSpc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 Croatia, the term </a:t>
            </a:r>
            <a:r>
              <a:rPr lang="en-US" sz="3099" i="1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students with difficultie</a:t>
            </a: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 is used instead of </a:t>
            </a:r>
            <a:r>
              <a:rPr lang="en-US" sz="3099" i="1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students with special educational needs (SEN)</a:t>
            </a: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 flipH="1">
            <a:off x="-905000" y="6604471"/>
            <a:ext cx="2710498" cy="5420995"/>
          </a:xfrm>
          <a:custGeom>
            <a:avLst/>
            <a:gdLst/>
            <a:ahLst/>
            <a:cxnLst/>
            <a:rect l="l" t="t" r="r" b="b"/>
            <a:pathLst>
              <a:path w="2710498" h="5420995">
                <a:moveTo>
                  <a:pt x="2710498" y="0"/>
                </a:moveTo>
                <a:lnTo>
                  <a:pt x="0" y="0"/>
                </a:lnTo>
                <a:lnTo>
                  <a:pt x="0" y="5420995"/>
                </a:lnTo>
                <a:lnTo>
                  <a:pt x="2710498" y="5420995"/>
                </a:lnTo>
                <a:lnTo>
                  <a:pt x="2710498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A23A54-9177-4C6E-9BAF-27C695AD5234}"/>
              </a:ext>
            </a:extLst>
          </p:cNvPr>
          <p:cNvSpPr txBox="1"/>
          <p:nvPr/>
        </p:nvSpPr>
        <p:spPr>
          <a:xfrm>
            <a:off x="17259300" y="959536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16250" y="0"/>
            <a:ext cx="5143500" cy="10287000"/>
          </a:xfrm>
          <a:custGeom>
            <a:avLst/>
            <a:gdLst/>
            <a:ahLst/>
            <a:cxnLst/>
            <a:rect l="l" t="t" r="r" b="b"/>
            <a:pathLst>
              <a:path w="5143500" h="10287000">
                <a:moveTo>
                  <a:pt x="0" y="0"/>
                </a:moveTo>
                <a:lnTo>
                  <a:pt x="5143500" y="0"/>
                </a:lnTo>
                <a:lnTo>
                  <a:pt x="5143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00262" y="1122299"/>
            <a:ext cx="9557421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 on Primary and Secondary Eeducation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00262" y="4156116"/>
            <a:ext cx="10838745" cy="460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49"/>
              </a:lnSpc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Students with difficulties include:</a:t>
            </a:r>
          </a:p>
          <a:p>
            <a:pPr algn="l">
              <a:lnSpc>
                <a:spcPts val="4649"/>
              </a:lnSpc>
            </a:pPr>
            <a:endParaRPr lang="en-US" sz="30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69285" lvl="1" indent="-334642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students with developmental difficulties,</a:t>
            </a:r>
          </a:p>
          <a:p>
            <a:pPr marL="669285" lvl="1" indent="-334642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students with learning difficulties, behavioural problems and emotional difficulties,</a:t>
            </a:r>
          </a:p>
          <a:p>
            <a:pPr marL="669285" lvl="1" indent="-334642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students with difficulties caused by educational, social, economic, cultural and linguistic factors.</a:t>
            </a:r>
          </a:p>
          <a:p>
            <a:pPr algn="l">
              <a:lnSpc>
                <a:spcPts val="4649"/>
              </a:lnSpc>
            </a:pPr>
            <a:endParaRPr lang="en-US" sz="30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090181" y="8762407"/>
            <a:ext cx="1549509" cy="490140"/>
          </a:xfrm>
          <a:custGeom>
            <a:avLst/>
            <a:gdLst/>
            <a:ahLst/>
            <a:cxnLst/>
            <a:rect l="l" t="t" r="r" b="b"/>
            <a:pathLst>
              <a:path w="1549509" h="490140">
                <a:moveTo>
                  <a:pt x="0" y="0"/>
                </a:moveTo>
                <a:lnTo>
                  <a:pt x="1549509" y="0"/>
                </a:lnTo>
                <a:lnTo>
                  <a:pt x="1549509" y="490141"/>
                </a:lnTo>
                <a:lnTo>
                  <a:pt x="0" y="4901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0779" b="-105356"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3437321" y="1112774"/>
            <a:ext cx="878363" cy="912585"/>
          </a:xfrm>
          <a:custGeom>
            <a:avLst/>
            <a:gdLst/>
            <a:ahLst/>
            <a:cxnLst/>
            <a:rect l="l" t="t" r="r" b="b"/>
            <a:pathLst>
              <a:path w="878363" h="912585">
                <a:moveTo>
                  <a:pt x="0" y="0"/>
                </a:moveTo>
                <a:lnTo>
                  <a:pt x="878363" y="0"/>
                </a:lnTo>
                <a:lnTo>
                  <a:pt x="878363" y="912585"/>
                </a:lnTo>
                <a:lnTo>
                  <a:pt x="0" y="9125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67D03063-0054-40F3-9CEE-FB16EE149249}"/>
              </a:ext>
            </a:extLst>
          </p:cNvPr>
          <p:cNvSpPr txBox="1"/>
          <p:nvPr/>
        </p:nvSpPr>
        <p:spPr>
          <a:xfrm>
            <a:off x="17259300" y="959536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727774" y="6164468"/>
            <a:ext cx="1549509" cy="490140"/>
          </a:xfrm>
          <a:custGeom>
            <a:avLst/>
            <a:gdLst/>
            <a:ahLst/>
            <a:cxnLst/>
            <a:rect l="l" t="t" r="r" b="b"/>
            <a:pathLst>
              <a:path w="1549509" h="490140">
                <a:moveTo>
                  <a:pt x="0" y="0"/>
                </a:moveTo>
                <a:lnTo>
                  <a:pt x="1549510" y="0"/>
                </a:lnTo>
                <a:lnTo>
                  <a:pt x="1549510" y="490140"/>
                </a:lnTo>
                <a:lnTo>
                  <a:pt x="0" y="4901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10779" b="-105356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H="1">
            <a:off x="-2504987" y="0"/>
            <a:ext cx="5143500" cy="10287000"/>
          </a:xfrm>
          <a:custGeom>
            <a:avLst/>
            <a:gdLst/>
            <a:ahLst/>
            <a:cxnLst/>
            <a:rect l="l" t="t" r="r" b="b"/>
            <a:pathLst>
              <a:path w="5143500" h="10287000">
                <a:moveTo>
                  <a:pt x="5143500" y="0"/>
                </a:moveTo>
                <a:lnTo>
                  <a:pt x="0" y="0"/>
                </a:lnTo>
                <a:lnTo>
                  <a:pt x="0" y="10287000"/>
                </a:lnTo>
                <a:lnTo>
                  <a:pt x="5143500" y="10287000"/>
                </a:lnTo>
                <a:lnTo>
                  <a:pt x="514350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692241" y="1170049"/>
            <a:ext cx="12200611" cy="247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Regulation on Primary and Secondary Education of Students with Developmental Difficulties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788984" y="4070984"/>
            <a:ext cx="12929111" cy="460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49"/>
              </a:lnSpc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Education Programmes for Students with Developmental Difficulties:</a:t>
            </a:r>
          </a:p>
          <a:p>
            <a:pPr algn="l">
              <a:lnSpc>
                <a:spcPts val="4649"/>
              </a:lnSpc>
            </a:pPr>
            <a:endParaRPr lang="en-US" sz="30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69285" lvl="1" indent="-334642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Regular programme with individualisation</a:t>
            </a:r>
          </a:p>
          <a:p>
            <a:pPr marL="669285" lvl="1" indent="-334642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Regular programme with adapted content</a:t>
            </a:r>
          </a:p>
          <a:p>
            <a:pPr marL="669285" lvl="1" indent="-334642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Special programme</a:t>
            </a:r>
          </a:p>
          <a:p>
            <a:pPr marL="669285" lvl="1" indent="-334642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Special programme for life and work skills</a:t>
            </a:r>
          </a:p>
          <a:p>
            <a:pPr algn="l">
              <a:lnSpc>
                <a:spcPts val="4649"/>
              </a:lnSpc>
            </a:pPr>
            <a:endParaRPr lang="en-US" sz="30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889636" y="9013230"/>
            <a:ext cx="1549509" cy="490140"/>
          </a:xfrm>
          <a:custGeom>
            <a:avLst/>
            <a:gdLst/>
            <a:ahLst/>
            <a:cxnLst/>
            <a:rect l="l" t="t" r="r" b="b"/>
            <a:pathLst>
              <a:path w="1549509" h="490140">
                <a:moveTo>
                  <a:pt x="0" y="0"/>
                </a:moveTo>
                <a:lnTo>
                  <a:pt x="1549509" y="0"/>
                </a:lnTo>
                <a:lnTo>
                  <a:pt x="1549509" y="490140"/>
                </a:lnTo>
                <a:lnTo>
                  <a:pt x="0" y="4901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10779" b="-105356"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6278914" y="1160524"/>
            <a:ext cx="878363" cy="912585"/>
          </a:xfrm>
          <a:custGeom>
            <a:avLst/>
            <a:gdLst/>
            <a:ahLst/>
            <a:cxnLst/>
            <a:rect l="l" t="t" r="r" b="b"/>
            <a:pathLst>
              <a:path w="878363" h="912585">
                <a:moveTo>
                  <a:pt x="0" y="0"/>
                </a:moveTo>
                <a:lnTo>
                  <a:pt x="878363" y="0"/>
                </a:lnTo>
                <a:lnTo>
                  <a:pt x="878363" y="912585"/>
                </a:lnTo>
                <a:lnTo>
                  <a:pt x="0" y="9125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1D4EAA8-7ACC-44FB-A715-08F1A4CCABC4}"/>
              </a:ext>
            </a:extLst>
          </p:cNvPr>
          <p:cNvSpPr txBox="1"/>
          <p:nvPr/>
        </p:nvSpPr>
        <p:spPr>
          <a:xfrm>
            <a:off x="17259300" y="959536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3638638" y="4953000"/>
            <a:ext cx="4278192" cy="4016094"/>
            <a:chOff x="0" y="0"/>
            <a:chExt cx="356782" cy="3349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6782" cy="334924"/>
            </a:xfrm>
            <a:custGeom>
              <a:avLst/>
              <a:gdLst/>
              <a:ahLst/>
              <a:cxnLst/>
              <a:rect l="l" t="t" r="r" b="b"/>
              <a:pathLst>
                <a:path w="356782" h="334924">
                  <a:moveTo>
                    <a:pt x="0" y="0"/>
                  </a:moveTo>
                  <a:lnTo>
                    <a:pt x="356782" y="0"/>
                  </a:lnTo>
                  <a:lnTo>
                    <a:pt x="356782" y="334924"/>
                  </a:lnTo>
                  <a:lnTo>
                    <a:pt x="0" y="334924"/>
                  </a:lnTo>
                  <a:close/>
                </a:path>
              </a:pathLst>
            </a:custGeom>
            <a:solidFill>
              <a:srgbClr val="194D7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56782" cy="3825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8153668" y="4953000"/>
            <a:ext cx="4278192" cy="4016094"/>
            <a:chOff x="0" y="0"/>
            <a:chExt cx="356782" cy="334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6782" cy="334924"/>
            </a:xfrm>
            <a:custGeom>
              <a:avLst/>
              <a:gdLst/>
              <a:ahLst/>
              <a:cxnLst/>
              <a:rect l="l" t="t" r="r" b="b"/>
              <a:pathLst>
                <a:path w="356782" h="334924">
                  <a:moveTo>
                    <a:pt x="0" y="0"/>
                  </a:moveTo>
                  <a:lnTo>
                    <a:pt x="356782" y="0"/>
                  </a:lnTo>
                  <a:lnTo>
                    <a:pt x="356782" y="334924"/>
                  </a:lnTo>
                  <a:lnTo>
                    <a:pt x="0" y="334924"/>
                  </a:lnTo>
                  <a:close/>
                </a:path>
              </a:pathLst>
            </a:custGeom>
            <a:solidFill>
              <a:srgbClr val="F0572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56782" cy="3825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10800000" flipH="1">
            <a:off x="-3419475" y="0"/>
            <a:ext cx="5143500" cy="10287000"/>
          </a:xfrm>
          <a:custGeom>
            <a:avLst/>
            <a:gdLst/>
            <a:ahLst/>
            <a:cxnLst/>
            <a:rect l="l" t="t" r="r" b="b"/>
            <a:pathLst>
              <a:path w="5143500" h="10287000">
                <a:moveTo>
                  <a:pt x="5143500" y="0"/>
                </a:moveTo>
                <a:lnTo>
                  <a:pt x="0" y="0"/>
                </a:lnTo>
                <a:lnTo>
                  <a:pt x="0" y="10287000"/>
                </a:lnTo>
                <a:lnTo>
                  <a:pt x="5143500" y="10287000"/>
                </a:lnTo>
                <a:lnTo>
                  <a:pt x="514350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-10800000">
            <a:off x="12668698" y="4953000"/>
            <a:ext cx="4278192" cy="4016094"/>
            <a:chOff x="0" y="0"/>
            <a:chExt cx="356782" cy="33492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6782" cy="334924"/>
            </a:xfrm>
            <a:custGeom>
              <a:avLst/>
              <a:gdLst/>
              <a:ahLst/>
              <a:cxnLst/>
              <a:rect l="l" t="t" r="r" b="b"/>
              <a:pathLst>
                <a:path w="356782" h="334924">
                  <a:moveTo>
                    <a:pt x="0" y="0"/>
                  </a:moveTo>
                  <a:lnTo>
                    <a:pt x="356782" y="0"/>
                  </a:lnTo>
                  <a:lnTo>
                    <a:pt x="356782" y="334924"/>
                  </a:lnTo>
                  <a:lnTo>
                    <a:pt x="0" y="334924"/>
                  </a:lnTo>
                  <a:close/>
                </a:path>
              </a:pathLst>
            </a:custGeom>
            <a:solidFill>
              <a:srgbClr val="194D7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56782" cy="3825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638638" y="1278547"/>
            <a:ext cx="12458658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Croatian Education System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86632" y="5337542"/>
            <a:ext cx="3582203" cy="159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Regular primary and secondary schools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01662" y="5337542"/>
            <a:ext cx="3582203" cy="3226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Special primary and secondary schools for students with more severe difficulties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016693" y="5337542"/>
            <a:ext cx="3582203" cy="214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Special classes within regular schools (when required)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59260FF3-C04E-423A-A32A-C9694059EAC3}"/>
              </a:ext>
            </a:extLst>
          </p:cNvPr>
          <p:cNvSpPr txBox="1"/>
          <p:nvPr/>
        </p:nvSpPr>
        <p:spPr>
          <a:xfrm>
            <a:off x="17259300" y="959536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2571750" y="-5996448"/>
            <a:ext cx="5143500" cy="10287000"/>
          </a:xfrm>
          <a:custGeom>
            <a:avLst/>
            <a:gdLst/>
            <a:ahLst/>
            <a:cxnLst/>
            <a:rect l="l" t="t" r="r" b="b"/>
            <a:pathLst>
              <a:path w="5143500" h="10287000">
                <a:moveTo>
                  <a:pt x="0" y="0"/>
                </a:moveTo>
                <a:lnTo>
                  <a:pt x="5143500" y="0"/>
                </a:lnTo>
                <a:lnTo>
                  <a:pt x="5143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1891" y="9258300"/>
            <a:ext cx="1549509" cy="490140"/>
          </a:xfrm>
          <a:custGeom>
            <a:avLst/>
            <a:gdLst/>
            <a:ahLst/>
            <a:cxnLst/>
            <a:rect l="l" t="t" r="r" b="b"/>
            <a:pathLst>
              <a:path w="1549509" h="490140">
                <a:moveTo>
                  <a:pt x="0" y="0"/>
                </a:moveTo>
                <a:lnTo>
                  <a:pt x="1549509" y="0"/>
                </a:lnTo>
                <a:lnTo>
                  <a:pt x="1549509" y="490140"/>
                </a:lnTo>
                <a:lnTo>
                  <a:pt x="0" y="490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0779" b="-105356"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6820118" y="3129409"/>
            <a:ext cx="878363" cy="912585"/>
          </a:xfrm>
          <a:custGeom>
            <a:avLst/>
            <a:gdLst/>
            <a:ahLst/>
            <a:cxnLst/>
            <a:rect l="l" t="t" r="r" b="b"/>
            <a:pathLst>
              <a:path w="878363" h="912585">
                <a:moveTo>
                  <a:pt x="0" y="0"/>
                </a:moveTo>
                <a:lnTo>
                  <a:pt x="878364" y="0"/>
                </a:lnTo>
                <a:lnTo>
                  <a:pt x="878364" y="912585"/>
                </a:lnTo>
                <a:lnTo>
                  <a:pt x="0" y="9125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5400000">
            <a:off x="12858750" y="-5996448"/>
            <a:ext cx="5143500" cy="10287000"/>
          </a:xfrm>
          <a:custGeom>
            <a:avLst/>
            <a:gdLst/>
            <a:ahLst/>
            <a:cxnLst/>
            <a:rect l="l" t="t" r="r" b="b"/>
            <a:pathLst>
              <a:path w="5143500" h="10287000">
                <a:moveTo>
                  <a:pt x="0" y="0"/>
                </a:moveTo>
                <a:lnTo>
                  <a:pt x="5143500" y="0"/>
                </a:lnTo>
                <a:lnTo>
                  <a:pt x="5143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10800000">
            <a:off x="2436824" y="5143500"/>
            <a:ext cx="4278192" cy="2790679"/>
            <a:chOff x="0" y="0"/>
            <a:chExt cx="356782" cy="2327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6782" cy="232730"/>
            </a:xfrm>
            <a:custGeom>
              <a:avLst/>
              <a:gdLst/>
              <a:ahLst/>
              <a:cxnLst/>
              <a:rect l="l" t="t" r="r" b="b"/>
              <a:pathLst>
                <a:path w="356782" h="232730">
                  <a:moveTo>
                    <a:pt x="0" y="0"/>
                  </a:moveTo>
                  <a:lnTo>
                    <a:pt x="356782" y="0"/>
                  </a:lnTo>
                  <a:lnTo>
                    <a:pt x="356782" y="232730"/>
                  </a:lnTo>
                  <a:lnTo>
                    <a:pt x="0" y="232730"/>
                  </a:lnTo>
                  <a:close/>
                </a:path>
              </a:pathLst>
            </a:custGeom>
            <a:solidFill>
              <a:srgbClr val="18ABE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56782" cy="280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7014429" y="5143500"/>
            <a:ext cx="4278192" cy="2790679"/>
            <a:chOff x="0" y="0"/>
            <a:chExt cx="356782" cy="23273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6782" cy="232730"/>
            </a:xfrm>
            <a:custGeom>
              <a:avLst/>
              <a:gdLst/>
              <a:ahLst/>
              <a:cxnLst/>
              <a:rect l="l" t="t" r="r" b="b"/>
              <a:pathLst>
                <a:path w="356782" h="232730">
                  <a:moveTo>
                    <a:pt x="0" y="0"/>
                  </a:moveTo>
                  <a:lnTo>
                    <a:pt x="356782" y="0"/>
                  </a:lnTo>
                  <a:lnTo>
                    <a:pt x="356782" y="232730"/>
                  </a:lnTo>
                  <a:lnTo>
                    <a:pt x="0" y="232730"/>
                  </a:lnTo>
                  <a:close/>
                </a:path>
              </a:pathLst>
            </a:custGeom>
            <a:solidFill>
              <a:srgbClr val="FAB60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56782" cy="280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143944" y="3585701"/>
            <a:ext cx="863953" cy="1268407"/>
            <a:chOff x="0" y="0"/>
            <a:chExt cx="553624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3624" cy="812800"/>
            </a:xfrm>
            <a:custGeom>
              <a:avLst/>
              <a:gdLst/>
              <a:ahLst/>
              <a:cxnLst/>
              <a:rect l="l" t="t" r="r" b="b"/>
              <a:pathLst>
                <a:path w="553624" h="812800">
                  <a:moveTo>
                    <a:pt x="276812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50424" y="0"/>
                  </a:lnTo>
                  <a:lnTo>
                    <a:pt x="350424" y="406400"/>
                  </a:lnTo>
                  <a:lnTo>
                    <a:pt x="553624" y="406400"/>
                  </a:lnTo>
                  <a:lnTo>
                    <a:pt x="276812" y="81280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203200" y="-47625"/>
              <a:ext cx="147224" cy="758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189299" y="2480801"/>
            <a:ext cx="11779511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Primary and Secondary Education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784818" y="5528042"/>
            <a:ext cx="3582203" cy="105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Compulsory</a:t>
            </a:r>
          </a:p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(Grades 1–8)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362424" y="5528042"/>
            <a:ext cx="3582203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Not compulsory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8721549" y="3585701"/>
            <a:ext cx="863953" cy="1268407"/>
            <a:chOff x="0" y="0"/>
            <a:chExt cx="553624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53624" cy="812800"/>
            </a:xfrm>
            <a:custGeom>
              <a:avLst/>
              <a:gdLst/>
              <a:ahLst/>
              <a:cxnLst/>
              <a:rect l="l" t="t" r="r" b="b"/>
              <a:pathLst>
                <a:path w="553624" h="812800">
                  <a:moveTo>
                    <a:pt x="276812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50424" y="0"/>
                  </a:lnTo>
                  <a:lnTo>
                    <a:pt x="350424" y="406400"/>
                  </a:lnTo>
                  <a:lnTo>
                    <a:pt x="553624" y="406400"/>
                  </a:lnTo>
                  <a:lnTo>
                    <a:pt x="276812" y="81280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203200" y="-47625"/>
              <a:ext cx="147224" cy="758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8FE52350-54DA-4F64-9BFE-21B98D3D671C}"/>
              </a:ext>
            </a:extLst>
          </p:cNvPr>
          <p:cNvSpPr txBox="1"/>
          <p:nvPr/>
        </p:nvSpPr>
        <p:spPr>
          <a:xfrm>
            <a:off x="17259300" y="959536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1235338" y="1919308"/>
            <a:ext cx="5662383" cy="3224192"/>
            <a:chOff x="0" y="0"/>
            <a:chExt cx="472217" cy="2688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217" cy="268883"/>
            </a:xfrm>
            <a:custGeom>
              <a:avLst/>
              <a:gdLst/>
              <a:ahLst/>
              <a:cxnLst/>
              <a:rect l="l" t="t" r="r" b="b"/>
              <a:pathLst>
                <a:path w="472217" h="268883">
                  <a:moveTo>
                    <a:pt x="0" y="0"/>
                  </a:moveTo>
                  <a:lnTo>
                    <a:pt x="472217" y="0"/>
                  </a:lnTo>
                  <a:lnTo>
                    <a:pt x="472217" y="268883"/>
                  </a:lnTo>
                  <a:lnTo>
                    <a:pt x="0" y="268883"/>
                  </a:lnTo>
                  <a:close/>
                </a:path>
              </a:pathLst>
            </a:custGeom>
            <a:solidFill>
              <a:srgbClr val="194D7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72217" cy="316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11235338" y="5426574"/>
            <a:ext cx="5662383" cy="3203822"/>
            <a:chOff x="0" y="0"/>
            <a:chExt cx="472217" cy="2671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2217" cy="267184"/>
            </a:xfrm>
            <a:custGeom>
              <a:avLst/>
              <a:gdLst/>
              <a:ahLst/>
              <a:cxnLst/>
              <a:rect l="l" t="t" r="r" b="b"/>
              <a:pathLst>
                <a:path w="472217" h="267184">
                  <a:moveTo>
                    <a:pt x="0" y="0"/>
                  </a:moveTo>
                  <a:lnTo>
                    <a:pt x="472217" y="0"/>
                  </a:lnTo>
                  <a:lnTo>
                    <a:pt x="472217" y="267184"/>
                  </a:lnTo>
                  <a:lnTo>
                    <a:pt x="0" y="267184"/>
                  </a:lnTo>
                  <a:close/>
                </a:path>
              </a:pathLst>
            </a:custGeom>
            <a:solidFill>
              <a:srgbClr val="F0572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72217" cy="314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3446082" y="0"/>
            <a:ext cx="5143500" cy="10287000"/>
          </a:xfrm>
          <a:custGeom>
            <a:avLst/>
            <a:gdLst/>
            <a:ahLst/>
            <a:cxnLst/>
            <a:rect l="l" t="t" r="r" b="b"/>
            <a:pathLst>
              <a:path w="5143500" h="10287000">
                <a:moveTo>
                  <a:pt x="5143500" y="0"/>
                </a:moveTo>
                <a:lnTo>
                  <a:pt x="0" y="0"/>
                </a:lnTo>
                <a:lnTo>
                  <a:pt x="0" y="10287000"/>
                </a:lnTo>
                <a:lnTo>
                  <a:pt x="5143500" y="10287000"/>
                </a:lnTo>
                <a:lnTo>
                  <a:pt x="514350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249993" y="3540929"/>
            <a:ext cx="7443516" cy="330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Secondary Education Pathways for Students with Difficulties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717960" y="2461354"/>
            <a:ext cx="4697139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Regular Classes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717960" y="5960097"/>
            <a:ext cx="4697139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Special Classes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717960" y="3067928"/>
            <a:ext cx="4697139" cy="2314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 indent="-269873" algn="l">
              <a:lnSpc>
                <a:spcPts val="374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Regular programme with individualised approaches</a:t>
            </a:r>
          </a:p>
          <a:p>
            <a:pPr marL="539746" lvl="1" indent="-269873" algn="l">
              <a:lnSpc>
                <a:spcPts val="374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Regular programme with adapted content</a:t>
            </a:r>
          </a:p>
          <a:p>
            <a:pPr algn="l">
              <a:lnSpc>
                <a:spcPts val="3749"/>
              </a:lnSpc>
            </a:pPr>
            <a:endParaRPr lang="en-US" sz="24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717960" y="7001497"/>
            <a:ext cx="4697139" cy="914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 indent="-269873" algn="l">
              <a:lnSpc>
                <a:spcPts val="374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Special programme with individualisation</a:t>
            </a:r>
          </a:p>
        </p:txBody>
      </p:sp>
      <p:sp>
        <p:nvSpPr>
          <p:cNvPr id="14" name="Freeform 14"/>
          <p:cNvSpPr/>
          <p:nvPr/>
        </p:nvSpPr>
        <p:spPr>
          <a:xfrm>
            <a:off x="9144000" y="9258300"/>
            <a:ext cx="1549509" cy="490140"/>
          </a:xfrm>
          <a:custGeom>
            <a:avLst/>
            <a:gdLst/>
            <a:ahLst/>
            <a:cxnLst/>
            <a:rect l="l" t="t" r="r" b="b"/>
            <a:pathLst>
              <a:path w="1549509" h="490140">
                <a:moveTo>
                  <a:pt x="0" y="0"/>
                </a:moveTo>
                <a:lnTo>
                  <a:pt x="1549509" y="0"/>
                </a:lnTo>
                <a:lnTo>
                  <a:pt x="1549509" y="490140"/>
                </a:lnTo>
                <a:lnTo>
                  <a:pt x="0" y="490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0779" b="-105356"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6820118" y="453672"/>
            <a:ext cx="878363" cy="912585"/>
          </a:xfrm>
          <a:custGeom>
            <a:avLst/>
            <a:gdLst/>
            <a:ahLst/>
            <a:cxnLst/>
            <a:rect l="l" t="t" r="r" b="b"/>
            <a:pathLst>
              <a:path w="878363" h="912585">
                <a:moveTo>
                  <a:pt x="0" y="0"/>
                </a:moveTo>
                <a:lnTo>
                  <a:pt x="878364" y="0"/>
                </a:lnTo>
                <a:lnTo>
                  <a:pt x="878364" y="912585"/>
                </a:lnTo>
                <a:lnTo>
                  <a:pt x="0" y="9125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TextBox 16"/>
          <p:cNvSpPr txBox="1"/>
          <p:nvPr/>
        </p:nvSpPr>
        <p:spPr>
          <a:xfrm>
            <a:off x="11717960" y="6539852"/>
            <a:ext cx="5102159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(Auxiliary Vocational Occupations)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01C921B1-8309-4A00-A6C3-EE54EAB349B5}"/>
              </a:ext>
            </a:extLst>
          </p:cNvPr>
          <p:cNvSpPr txBox="1"/>
          <p:nvPr/>
        </p:nvSpPr>
        <p:spPr>
          <a:xfrm>
            <a:off x="17259300" y="959536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84545" y="9471263"/>
            <a:ext cx="1549509" cy="490140"/>
          </a:xfrm>
          <a:custGeom>
            <a:avLst/>
            <a:gdLst/>
            <a:ahLst/>
            <a:cxnLst/>
            <a:rect l="l" t="t" r="r" b="b"/>
            <a:pathLst>
              <a:path w="1549509" h="490140">
                <a:moveTo>
                  <a:pt x="0" y="0"/>
                </a:moveTo>
                <a:lnTo>
                  <a:pt x="1549510" y="0"/>
                </a:lnTo>
                <a:lnTo>
                  <a:pt x="1549510" y="490140"/>
                </a:lnTo>
                <a:lnTo>
                  <a:pt x="0" y="4901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10779" b="-105356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6820118" y="572407"/>
            <a:ext cx="878363" cy="912585"/>
          </a:xfrm>
          <a:custGeom>
            <a:avLst/>
            <a:gdLst/>
            <a:ahLst/>
            <a:cxnLst/>
            <a:rect l="l" t="t" r="r" b="b"/>
            <a:pathLst>
              <a:path w="878363" h="912585">
                <a:moveTo>
                  <a:pt x="0" y="0"/>
                </a:moveTo>
                <a:lnTo>
                  <a:pt x="878364" y="0"/>
                </a:lnTo>
                <a:lnTo>
                  <a:pt x="878364" y="912586"/>
                </a:lnTo>
                <a:lnTo>
                  <a:pt x="0" y="912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flipH="1">
            <a:off x="-943100" y="6604471"/>
            <a:ext cx="2710498" cy="5420995"/>
          </a:xfrm>
          <a:custGeom>
            <a:avLst/>
            <a:gdLst/>
            <a:ahLst/>
            <a:cxnLst/>
            <a:rect l="l" t="t" r="r" b="b"/>
            <a:pathLst>
              <a:path w="2710498" h="5420995">
                <a:moveTo>
                  <a:pt x="2710498" y="0"/>
                </a:moveTo>
                <a:lnTo>
                  <a:pt x="0" y="0"/>
                </a:lnTo>
                <a:lnTo>
                  <a:pt x="0" y="5420995"/>
                </a:lnTo>
                <a:lnTo>
                  <a:pt x="2710498" y="5420995"/>
                </a:lnTo>
                <a:lnTo>
                  <a:pt x="271049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132824" y="1322193"/>
            <a:ext cx="13620662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Regular Programme (Regular Classes)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32824" y="2707252"/>
            <a:ext cx="5771039" cy="5768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49"/>
              </a:lnSpc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</a:t>
            </a:r>
            <a:r>
              <a:rPr lang="en-US" sz="30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ndividualised Approaches</a:t>
            </a:r>
          </a:p>
          <a:p>
            <a:pPr marL="669285" lvl="1" indent="-334642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working time</a:t>
            </a:r>
          </a:p>
          <a:p>
            <a:pPr marL="669285" lvl="1" indent="-334642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teaching methods</a:t>
            </a:r>
          </a:p>
          <a:p>
            <a:pPr marL="669285" lvl="1" indent="-334642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monitoring and assessment of achievement</a:t>
            </a:r>
          </a:p>
          <a:p>
            <a:pPr marL="669285" lvl="1" indent="-334642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use of technological, didactic and rehabilitative support</a:t>
            </a:r>
          </a:p>
          <a:p>
            <a:pPr algn="l">
              <a:lnSpc>
                <a:spcPts val="4649"/>
              </a:lnSpc>
            </a:pPr>
            <a:endParaRPr lang="en-US" sz="30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467475" y="2707252"/>
            <a:ext cx="8352643" cy="7511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49"/>
              </a:lnSpc>
            </a:pPr>
            <a:r>
              <a:rPr lang="en-US" sz="30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Content Adaptation</a:t>
            </a:r>
          </a:p>
          <a:p>
            <a:pPr marL="669285" lvl="1" indent="-334642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reduced scope of curriculum content</a:t>
            </a:r>
          </a:p>
          <a:p>
            <a:pPr marL="669285" lvl="1" indent="-334642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learning outcomes above the special programme level</a:t>
            </a:r>
          </a:p>
          <a:p>
            <a:pPr algn="l">
              <a:lnSpc>
                <a:spcPts val="4649"/>
              </a:lnSpc>
            </a:pPr>
            <a:endParaRPr lang="en-US" sz="30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69285" lvl="1" indent="-334642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enables achievement of learning outcomes required for the national examinations and continuation of education</a:t>
            </a:r>
          </a:p>
          <a:p>
            <a:pPr marL="669285" lvl="1" indent="-334642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development of competencies required for access to the labour market</a:t>
            </a:r>
          </a:p>
          <a:p>
            <a:pPr algn="l">
              <a:lnSpc>
                <a:spcPts val="4649"/>
              </a:lnSpc>
            </a:pPr>
            <a:endParaRPr lang="en-US" sz="30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649"/>
              </a:lnSpc>
            </a:pPr>
            <a:endParaRPr lang="en-US" sz="30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842ED7B-0403-44F6-A1E4-5441475C9ACA}"/>
              </a:ext>
            </a:extLst>
          </p:cNvPr>
          <p:cNvSpPr txBox="1"/>
          <p:nvPr/>
        </p:nvSpPr>
        <p:spPr>
          <a:xfrm>
            <a:off x="17259300" y="959536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2407" y="9471263"/>
            <a:ext cx="1549509" cy="490140"/>
          </a:xfrm>
          <a:custGeom>
            <a:avLst/>
            <a:gdLst/>
            <a:ahLst/>
            <a:cxnLst/>
            <a:rect l="l" t="t" r="r" b="b"/>
            <a:pathLst>
              <a:path w="1549509" h="490140">
                <a:moveTo>
                  <a:pt x="0" y="0"/>
                </a:moveTo>
                <a:lnTo>
                  <a:pt x="1549510" y="0"/>
                </a:lnTo>
                <a:lnTo>
                  <a:pt x="1549510" y="490140"/>
                </a:lnTo>
                <a:lnTo>
                  <a:pt x="0" y="4901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10779" b="-105356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5400000">
            <a:off x="589518" y="572407"/>
            <a:ext cx="878363" cy="912585"/>
          </a:xfrm>
          <a:custGeom>
            <a:avLst/>
            <a:gdLst/>
            <a:ahLst/>
            <a:cxnLst/>
            <a:rect l="l" t="t" r="r" b="b"/>
            <a:pathLst>
              <a:path w="878363" h="912585">
                <a:moveTo>
                  <a:pt x="0" y="0"/>
                </a:moveTo>
                <a:lnTo>
                  <a:pt x="878364" y="0"/>
                </a:lnTo>
                <a:lnTo>
                  <a:pt x="878364" y="912586"/>
                </a:lnTo>
                <a:lnTo>
                  <a:pt x="0" y="912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flipH="1">
            <a:off x="16458646" y="7005835"/>
            <a:ext cx="2710498" cy="5420995"/>
          </a:xfrm>
          <a:custGeom>
            <a:avLst/>
            <a:gdLst/>
            <a:ahLst/>
            <a:cxnLst/>
            <a:rect l="l" t="t" r="r" b="b"/>
            <a:pathLst>
              <a:path w="2710498" h="5420995">
                <a:moveTo>
                  <a:pt x="2710497" y="0"/>
                </a:moveTo>
                <a:lnTo>
                  <a:pt x="0" y="0"/>
                </a:lnTo>
                <a:lnTo>
                  <a:pt x="0" y="5420995"/>
                </a:lnTo>
                <a:lnTo>
                  <a:pt x="2710497" y="5420995"/>
                </a:lnTo>
                <a:lnTo>
                  <a:pt x="271049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132824" y="1322193"/>
            <a:ext cx="13620662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Special Programme (Auxiliary Vocational Programmes)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32824" y="3341493"/>
            <a:ext cx="13467898" cy="1701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49"/>
              </a:lnSpc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students with difficulties who are unable to follow regular programmes, even with adapted content and individualised approaches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32824" y="5836985"/>
            <a:ext cx="12302677" cy="228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5" lvl="1" indent="-334642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Implemented in special classes</a:t>
            </a:r>
          </a:p>
          <a:p>
            <a:pPr marL="669285" lvl="1" indent="-334642" algn="l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Provided by an educational rehabilitator and a subject teacher</a:t>
            </a:r>
          </a:p>
          <a:p>
            <a:pPr algn="l">
              <a:lnSpc>
                <a:spcPts val="4649"/>
              </a:lnSpc>
            </a:pPr>
            <a:endParaRPr lang="en-US" sz="30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F45968C-CC68-4FAE-BBE2-67526E9B8C91}"/>
              </a:ext>
            </a:extLst>
          </p:cNvPr>
          <p:cNvSpPr txBox="1"/>
          <p:nvPr/>
        </p:nvSpPr>
        <p:spPr>
          <a:xfrm>
            <a:off x="17259300" y="959536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1436</Words>
  <Application>Microsoft Office PowerPoint</Application>
  <PresentationFormat>Prilagođeno</PresentationFormat>
  <Paragraphs>180</Paragraphs>
  <Slides>19</Slides>
  <Notes>19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5" baseType="lpstr">
      <vt:lpstr>Canva Sans Bold</vt:lpstr>
      <vt:lpstr>Calibri</vt:lpstr>
      <vt:lpstr>Canva Sans</vt:lpstr>
      <vt:lpstr>Canva Sans Italics</vt:lpstr>
      <vt:lpstr>Arial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Inclusion in Education in Croatia: The Case of Crafts School Osijek</dc:title>
  <cp:lastModifiedBy>Maja Zorić</cp:lastModifiedBy>
  <cp:revision>4</cp:revision>
  <dcterms:created xsi:type="dcterms:W3CDTF">2006-08-16T00:00:00Z</dcterms:created>
  <dcterms:modified xsi:type="dcterms:W3CDTF">2026-01-30T12:46:32Z</dcterms:modified>
  <dc:identifier>DAG_m2rVn1E</dc:identifier>
</cp:coreProperties>
</file>