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3" r:id="rId19"/>
    <p:sldId id="274" r:id="rId20"/>
  </p:sldIdLst>
  <p:sldSz cx="18288000" cy="10287000"/>
  <p:notesSz cx="6858000" cy="9144000"/>
  <p:embeddedFontLst>
    <p:embeddedFont>
      <p:font typeface="Garet" panose="020B0604020202020204" charset="-18"/>
      <p:regular r:id="rId21"/>
    </p:embeddedFont>
    <p:embeddedFont>
      <p:font typeface="Garet Bold" panose="020B0604020202020204" charset="-18"/>
      <p:regular r:id="rId22"/>
    </p:embeddedFont>
    <p:embeddedFont>
      <p:font typeface="ITC Avant Garde Gothic Bold" panose="020B0604020202020204" charset="-18"/>
      <p:regular r:id="rId23"/>
    </p:embeddedFont>
    <p:embeddedFont>
      <p:font typeface="Poppins" panose="00000500000000000000" pitchFamily="2" charset="-18"/>
      <p:regular r:id="rId24"/>
    </p:embeddedFont>
    <p:embeddedFont>
      <p:font typeface="Poppins Bold" panose="020B0604020202020204" charset="-18"/>
      <p:regular r:id="rId25"/>
    </p:embeddedFont>
    <p:embeddedFont>
      <p:font typeface="Poppins Bold Italics" panose="020B0604020202020204" charset="-18"/>
      <p:regular r:id="rId26"/>
    </p:embeddedFont>
    <p:embeddedFont>
      <p:font typeface="Poppins Italics" panose="020B0604020202020204" charset="-18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2.png"/><Relationship Id="rId7" Type="http://schemas.openxmlformats.org/officeDocument/2006/relationships/image" Target="../media/image26.png"/><Relationship Id="rId12" Type="http://schemas.openxmlformats.org/officeDocument/2006/relationships/image" Target="../media/image56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20.svg"/><Relationship Id="rId4" Type="http://schemas.openxmlformats.org/officeDocument/2006/relationships/image" Target="../media/image43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5.svg"/><Relationship Id="rId7" Type="http://schemas.openxmlformats.org/officeDocument/2006/relationships/image" Target="../media/image5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1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2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svg"/><Relationship Id="rId7" Type="http://schemas.openxmlformats.org/officeDocument/2006/relationships/image" Target="../media/image2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7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26.png"/><Relationship Id="rId17" Type="http://schemas.openxmlformats.org/officeDocument/2006/relationships/image" Target="../media/image70.svg"/><Relationship Id="rId2" Type="http://schemas.openxmlformats.org/officeDocument/2006/relationships/image" Target="../media/image59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58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37.svg"/><Relationship Id="rId5" Type="http://schemas.openxmlformats.org/officeDocument/2006/relationships/image" Target="../media/image75.jpeg"/><Relationship Id="rId10" Type="http://schemas.openxmlformats.org/officeDocument/2006/relationships/image" Target="../media/image36.png"/><Relationship Id="rId4" Type="http://schemas.openxmlformats.org/officeDocument/2006/relationships/image" Target="../media/image74.jpeg"/><Relationship Id="rId9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18" Type="http://schemas.openxmlformats.org/officeDocument/2006/relationships/image" Target="../media/image43.sv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12" Type="http://schemas.openxmlformats.org/officeDocument/2006/relationships/image" Target="../media/image86.png"/><Relationship Id="rId17" Type="http://schemas.openxmlformats.org/officeDocument/2006/relationships/image" Target="../media/image42.png"/><Relationship Id="rId2" Type="http://schemas.openxmlformats.org/officeDocument/2006/relationships/image" Target="../media/image78.png"/><Relationship Id="rId16" Type="http://schemas.openxmlformats.org/officeDocument/2006/relationships/image" Target="../media/image90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27.svg"/><Relationship Id="rId5" Type="http://schemas.openxmlformats.org/officeDocument/2006/relationships/image" Target="../media/image81.svg"/><Relationship Id="rId15" Type="http://schemas.openxmlformats.org/officeDocument/2006/relationships/image" Target="../media/image89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12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svg"/><Relationship Id="rId10" Type="http://schemas.openxmlformats.org/officeDocument/2006/relationships/image" Target="../media/image5.sv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8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svg"/><Relationship Id="rId10" Type="http://schemas.openxmlformats.org/officeDocument/2006/relationships/image" Target="../media/image5.sv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35.svg"/><Relationship Id="rId4" Type="http://schemas.openxmlformats.org/officeDocument/2006/relationships/image" Target="../media/image31.sv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.svg"/><Relationship Id="rId7" Type="http://schemas.openxmlformats.org/officeDocument/2006/relationships/image" Target="../media/image30.png"/><Relationship Id="rId12" Type="http://schemas.openxmlformats.org/officeDocument/2006/relationships/image" Target="../media/image2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image" Target="../media/image40.svg"/><Relationship Id="rId4" Type="http://schemas.openxmlformats.org/officeDocument/2006/relationships/image" Target="../media/image38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1.svg"/><Relationship Id="rId7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33.svg"/><Relationship Id="rId4" Type="http://schemas.openxmlformats.org/officeDocument/2006/relationships/image" Target="../media/image41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3.svg"/><Relationship Id="rId7" Type="http://schemas.openxmlformats.org/officeDocument/2006/relationships/image" Target="../media/image14.png"/><Relationship Id="rId12" Type="http://schemas.openxmlformats.org/officeDocument/2006/relationships/image" Target="../media/image3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36.png"/><Relationship Id="rId5" Type="http://schemas.openxmlformats.org/officeDocument/2006/relationships/image" Target="../media/image39.png"/><Relationship Id="rId10" Type="http://schemas.openxmlformats.org/officeDocument/2006/relationships/image" Target="../media/image46.svg"/><Relationship Id="rId4" Type="http://schemas.openxmlformats.org/officeDocument/2006/relationships/image" Target="../media/image44.jpe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8.png"/><Relationship Id="rId7" Type="http://schemas.openxmlformats.org/officeDocument/2006/relationships/image" Target="../media/image14.png"/><Relationship Id="rId12" Type="http://schemas.openxmlformats.org/officeDocument/2006/relationships/image" Target="../media/image5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2.png"/><Relationship Id="rId5" Type="http://schemas.openxmlformats.org/officeDocument/2006/relationships/image" Target="../media/image50.png"/><Relationship Id="rId10" Type="http://schemas.openxmlformats.org/officeDocument/2006/relationships/image" Target="../media/image13.svg"/><Relationship Id="rId4" Type="http://schemas.openxmlformats.org/officeDocument/2006/relationships/image" Target="../media/image49.sv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47973" y="6084078"/>
            <a:ext cx="10260269" cy="760466"/>
            <a:chOff x="0" y="0"/>
            <a:chExt cx="3406370" cy="252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6370" cy="252472"/>
            </a:xfrm>
            <a:custGeom>
              <a:avLst/>
              <a:gdLst/>
              <a:ahLst/>
              <a:cxnLst/>
              <a:rect l="l" t="t" r="r" b="b"/>
              <a:pathLst>
                <a:path w="3406370" h="252472">
                  <a:moveTo>
                    <a:pt x="38482" y="0"/>
                  </a:moveTo>
                  <a:lnTo>
                    <a:pt x="3367888" y="0"/>
                  </a:lnTo>
                  <a:cubicBezTo>
                    <a:pt x="3378094" y="0"/>
                    <a:pt x="3387882" y="4054"/>
                    <a:pt x="3395099" y="11271"/>
                  </a:cubicBezTo>
                  <a:cubicBezTo>
                    <a:pt x="3402316" y="18488"/>
                    <a:pt x="3406370" y="28276"/>
                    <a:pt x="3406370" y="38482"/>
                  </a:cubicBezTo>
                  <a:lnTo>
                    <a:pt x="3406370" y="213990"/>
                  </a:lnTo>
                  <a:cubicBezTo>
                    <a:pt x="3406370" y="224196"/>
                    <a:pt x="3402316" y="233984"/>
                    <a:pt x="3395099" y="241201"/>
                  </a:cubicBezTo>
                  <a:cubicBezTo>
                    <a:pt x="3387882" y="248417"/>
                    <a:pt x="3378094" y="252472"/>
                    <a:pt x="3367888" y="252472"/>
                  </a:cubicBezTo>
                  <a:lnTo>
                    <a:pt x="38482" y="252472"/>
                  </a:lnTo>
                  <a:cubicBezTo>
                    <a:pt x="17229" y="252472"/>
                    <a:pt x="0" y="235243"/>
                    <a:pt x="0" y="213990"/>
                  </a:cubicBezTo>
                  <a:lnTo>
                    <a:pt x="0" y="38482"/>
                  </a:lnTo>
                  <a:cubicBezTo>
                    <a:pt x="0" y="28276"/>
                    <a:pt x="4054" y="18488"/>
                    <a:pt x="11271" y="11271"/>
                  </a:cubicBezTo>
                  <a:cubicBezTo>
                    <a:pt x="18488" y="4054"/>
                    <a:pt x="28276" y="0"/>
                    <a:pt x="38482" y="0"/>
                  </a:cubicBezTo>
                  <a:close/>
                </a:path>
              </a:pathLst>
            </a:custGeom>
            <a:solidFill>
              <a:srgbClr val="4B91E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06370" cy="290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6356054" cy="10287000"/>
            <a:chOff x="0" y="0"/>
            <a:chExt cx="984719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4719" cy="1593725"/>
            </a:xfrm>
            <a:custGeom>
              <a:avLst/>
              <a:gdLst/>
              <a:ahLst/>
              <a:cxnLst/>
              <a:rect l="l" t="t" r="r" b="b"/>
              <a:pathLst>
                <a:path w="984719" h="1593725">
                  <a:moveTo>
                    <a:pt x="0" y="0"/>
                  </a:moveTo>
                  <a:lnTo>
                    <a:pt x="984719" y="0"/>
                  </a:lnTo>
                  <a:lnTo>
                    <a:pt x="98471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70944" r="-7094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0" y="8263905"/>
            <a:ext cx="2023095" cy="2023095"/>
          </a:xfrm>
          <a:custGeom>
            <a:avLst/>
            <a:gdLst/>
            <a:ahLst/>
            <a:cxnLst/>
            <a:rect l="l" t="t" r="r" b="b"/>
            <a:pathLst>
              <a:path w="2023095" h="2023095">
                <a:moveTo>
                  <a:pt x="2023095" y="0"/>
                </a:moveTo>
                <a:lnTo>
                  <a:pt x="0" y="0"/>
                </a:lnTo>
                <a:lnTo>
                  <a:pt x="0" y="2023095"/>
                </a:lnTo>
                <a:lnTo>
                  <a:pt x="2023095" y="2023095"/>
                </a:lnTo>
                <a:lnTo>
                  <a:pt x="20230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7139037" y="1257300"/>
            <a:ext cx="2288503" cy="1490388"/>
          </a:xfrm>
          <a:custGeom>
            <a:avLst/>
            <a:gdLst/>
            <a:ahLst/>
            <a:cxnLst/>
            <a:rect l="l" t="t" r="r" b="b"/>
            <a:pathLst>
              <a:path w="2288503" h="1490388">
                <a:moveTo>
                  <a:pt x="0" y="0"/>
                </a:moveTo>
                <a:lnTo>
                  <a:pt x="2288503" y="0"/>
                </a:lnTo>
                <a:lnTo>
                  <a:pt x="2288503" y="1490388"/>
                </a:lnTo>
                <a:lnTo>
                  <a:pt x="0" y="149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 rot="-10800000">
            <a:off x="7139037" y="7544196"/>
            <a:ext cx="2288503" cy="1490388"/>
          </a:xfrm>
          <a:custGeom>
            <a:avLst/>
            <a:gdLst/>
            <a:ahLst/>
            <a:cxnLst/>
            <a:rect l="l" t="t" r="r" b="b"/>
            <a:pathLst>
              <a:path w="2288503" h="1490388">
                <a:moveTo>
                  <a:pt x="0" y="0"/>
                </a:moveTo>
                <a:lnTo>
                  <a:pt x="2288503" y="0"/>
                </a:lnTo>
                <a:lnTo>
                  <a:pt x="2288503" y="1490388"/>
                </a:lnTo>
                <a:lnTo>
                  <a:pt x="0" y="149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TextBox 10"/>
          <p:cNvSpPr txBox="1"/>
          <p:nvPr/>
        </p:nvSpPr>
        <p:spPr>
          <a:xfrm>
            <a:off x="6907028" y="3166788"/>
            <a:ext cx="10352272" cy="2708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99"/>
              </a:lnSpc>
            </a:pPr>
            <a:r>
              <a:rPr lang="en-US" sz="9999" b="1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92875" y="6210090"/>
            <a:ext cx="9753115" cy="457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0"/>
              </a:lnSpc>
              <a:spcBef>
                <a:spcPct val="0"/>
              </a:spcBef>
            </a:pPr>
            <a:r>
              <a:rPr lang="en-US" sz="2607" b="1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Budućnost je u tvojim rukama!</a:t>
            </a:r>
          </a:p>
        </p:txBody>
      </p:sp>
      <p:sp>
        <p:nvSpPr>
          <p:cNvPr id="12" name="Freeform 12"/>
          <p:cNvSpPr/>
          <p:nvPr/>
        </p:nvSpPr>
        <p:spPr>
          <a:xfrm rot="-10800000" flipH="1">
            <a:off x="13949636" y="0"/>
            <a:ext cx="4338364" cy="4338364"/>
          </a:xfrm>
          <a:custGeom>
            <a:avLst/>
            <a:gdLst/>
            <a:ahLst/>
            <a:cxnLst/>
            <a:rect l="l" t="t" r="r" b="b"/>
            <a:pathLst>
              <a:path w="4338364" h="4338364">
                <a:moveTo>
                  <a:pt x="4338364" y="0"/>
                </a:moveTo>
                <a:lnTo>
                  <a:pt x="0" y="0"/>
                </a:lnTo>
                <a:lnTo>
                  <a:pt x="0" y="4338364"/>
                </a:lnTo>
                <a:lnTo>
                  <a:pt x="4338364" y="4338364"/>
                </a:lnTo>
                <a:lnTo>
                  <a:pt x="433836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3" name="Freeform 13"/>
          <p:cNvSpPr/>
          <p:nvPr/>
        </p:nvSpPr>
        <p:spPr>
          <a:xfrm>
            <a:off x="15300240" y="560038"/>
            <a:ext cx="2313124" cy="1866186"/>
          </a:xfrm>
          <a:custGeom>
            <a:avLst/>
            <a:gdLst/>
            <a:ahLst/>
            <a:cxnLst/>
            <a:rect l="l" t="t" r="r" b="b"/>
            <a:pathLst>
              <a:path w="2313124" h="1866186">
                <a:moveTo>
                  <a:pt x="0" y="0"/>
                </a:moveTo>
                <a:lnTo>
                  <a:pt x="2313124" y="0"/>
                </a:lnTo>
                <a:lnTo>
                  <a:pt x="2313124" y="1866187"/>
                </a:lnTo>
                <a:lnTo>
                  <a:pt x="0" y="18661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56054" cy="10287000"/>
            <a:chOff x="0" y="0"/>
            <a:chExt cx="984719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4719" cy="1593725"/>
            </a:xfrm>
            <a:custGeom>
              <a:avLst/>
              <a:gdLst/>
              <a:ahLst/>
              <a:cxnLst/>
              <a:rect l="l" t="t" r="r" b="b"/>
              <a:pathLst>
                <a:path w="984719" h="1593725">
                  <a:moveTo>
                    <a:pt x="0" y="0"/>
                  </a:moveTo>
                  <a:lnTo>
                    <a:pt x="984719" y="0"/>
                  </a:lnTo>
                  <a:lnTo>
                    <a:pt x="98471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3850" r="-3850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0" y="8263905"/>
            <a:ext cx="2023095" cy="2023095"/>
          </a:xfrm>
          <a:custGeom>
            <a:avLst/>
            <a:gdLst/>
            <a:ahLst/>
            <a:cxnLst/>
            <a:rect l="l" t="t" r="r" b="b"/>
            <a:pathLst>
              <a:path w="2023095" h="2023095">
                <a:moveTo>
                  <a:pt x="2023095" y="0"/>
                </a:moveTo>
                <a:lnTo>
                  <a:pt x="0" y="0"/>
                </a:lnTo>
                <a:lnTo>
                  <a:pt x="0" y="2023095"/>
                </a:lnTo>
                <a:lnTo>
                  <a:pt x="2023095" y="2023095"/>
                </a:lnTo>
                <a:lnTo>
                  <a:pt x="20230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7139037" y="1257300"/>
            <a:ext cx="2288503" cy="1490388"/>
          </a:xfrm>
          <a:custGeom>
            <a:avLst/>
            <a:gdLst/>
            <a:ahLst/>
            <a:cxnLst/>
            <a:rect l="l" t="t" r="r" b="b"/>
            <a:pathLst>
              <a:path w="2288503" h="1490388">
                <a:moveTo>
                  <a:pt x="0" y="0"/>
                </a:moveTo>
                <a:lnTo>
                  <a:pt x="2288503" y="0"/>
                </a:lnTo>
                <a:lnTo>
                  <a:pt x="2288503" y="1490388"/>
                </a:lnTo>
                <a:lnTo>
                  <a:pt x="0" y="149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TextBox 6"/>
          <p:cNvSpPr txBox="1"/>
          <p:nvPr/>
        </p:nvSpPr>
        <p:spPr>
          <a:xfrm>
            <a:off x="7148562" y="3709713"/>
            <a:ext cx="10352272" cy="107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8000" b="1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KOZMETIČAR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9379915" y="1257300"/>
            <a:ext cx="2288503" cy="1490388"/>
          </a:xfrm>
          <a:custGeom>
            <a:avLst/>
            <a:gdLst/>
            <a:ahLst/>
            <a:cxnLst/>
            <a:rect l="l" t="t" r="r" b="b"/>
            <a:pathLst>
              <a:path w="2288503" h="1490388">
                <a:moveTo>
                  <a:pt x="0" y="0"/>
                </a:moveTo>
                <a:lnTo>
                  <a:pt x="2288503" y="0"/>
                </a:lnTo>
                <a:lnTo>
                  <a:pt x="2288503" y="1490388"/>
                </a:lnTo>
                <a:lnTo>
                  <a:pt x="0" y="149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TextBox 8"/>
          <p:cNvSpPr txBox="1"/>
          <p:nvPr/>
        </p:nvSpPr>
        <p:spPr>
          <a:xfrm>
            <a:off x="7050562" y="5636041"/>
            <a:ext cx="6722215" cy="333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Njega, estetika i kreativnost.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Stvaraj ljepotu i samopouzdanje.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Nauči njegu kože, šminkanje i uređivanje noktiju.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Kroz praktični rad u kozmetičkom salonu učiš strukovne vještine.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Škola traje 4 godine.</a:t>
            </a:r>
          </a:p>
        </p:txBody>
      </p:sp>
      <p:sp>
        <p:nvSpPr>
          <p:cNvPr id="9" name="Freeform 9"/>
          <p:cNvSpPr/>
          <p:nvPr/>
        </p:nvSpPr>
        <p:spPr>
          <a:xfrm>
            <a:off x="13485708" y="600101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70" y="0"/>
                </a:lnTo>
                <a:lnTo>
                  <a:pt x="287070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TextBox 10"/>
          <p:cNvSpPr txBox="1"/>
          <p:nvPr/>
        </p:nvSpPr>
        <p:spPr>
          <a:xfrm>
            <a:off x="13927067" y="662382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  <p:sp>
        <p:nvSpPr>
          <p:cNvPr id="11" name="Freeform 11"/>
          <p:cNvSpPr/>
          <p:nvPr/>
        </p:nvSpPr>
        <p:spPr>
          <a:xfrm rot="5400000">
            <a:off x="15031320" y="2604786"/>
            <a:ext cx="4342240" cy="2171120"/>
          </a:xfrm>
          <a:custGeom>
            <a:avLst/>
            <a:gdLst/>
            <a:ahLst/>
            <a:cxnLst/>
            <a:rect l="l" t="t" r="r" b="b"/>
            <a:pathLst>
              <a:path w="4342240" h="2171120">
                <a:moveTo>
                  <a:pt x="0" y="0"/>
                </a:moveTo>
                <a:lnTo>
                  <a:pt x="4342240" y="0"/>
                </a:lnTo>
                <a:lnTo>
                  <a:pt x="4342240" y="2171120"/>
                </a:lnTo>
                <a:lnTo>
                  <a:pt x="0" y="21711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2" name="Freeform 12"/>
          <p:cNvSpPr/>
          <p:nvPr/>
        </p:nvSpPr>
        <p:spPr>
          <a:xfrm rot="-10800000">
            <a:off x="13485708" y="7926574"/>
            <a:ext cx="4802292" cy="2357489"/>
          </a:xfrm>
          <a:custGeom>
            <a:avLst/>
            <a:gdLst/>
            <a:ahLst/>
            <a:cxnLst/>
            <a:rect l="l" t="t" r="r" b="b"/>
            <a:pathLst>
              <a:path w="4802292" h="2357489">
                <a:moveTo>
                  <a:pt x="0" y="0"/>
                </a:moveTo>
                <a:lnTo>
                  <a:pt x="4802292" y="0"/>
                </a:lnTo>
                <a:lnTo>
                  <a:pt x="4802292" y="2357489"/>
                </a:lnTo>
                <a:lnTo>
                  <a:pt x="0" y="23574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9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28270" y="1842447"/>
            <a:ext cx="2871530" cy="2478492"/>
            <a:chOff x="0" y="0"/>
            <a:chExt cx="383310" cy="3308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310" cy="330845"/>
            </a:xfrm>
            <a:custGeom>
              <a:avLst/>
              <a:gdLst/>
              <a:ahLst/>
              <a:cxnLst/>
              <a:rect l="l" t="t" r="r" b="b"/>
              <a:pathLst>
                <a:path w="383310" h="330845">
                  <a:moveTo>
                    <a:pt x="0" y="0"/>
                  </a:moveTo>
                  <a:lnTo>
                    <a:pt x="383310" y="0"/>
                  </a:lnTo>
                  <a:lnTo>
                    <a:pt x="383310" y="330845"/>
                  </a:lnTo>
                  <a:lnTo>
                    <a:pt x="0" y="330845"/>
                  </a:lnTo>
                  <a:close/>
                </a:path>
              </a:pathLst>
            </a:custGeom>
            <a:solidFill>
              <a:srgbClr val="FFD93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83310" cy="36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28270" y="4606688"/>
            <a:ext cx="6089015" cy="2478492"/>
            <a:chOff x="0" y="0"/>
            <a:chExt cx="812800" cy="3308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330845"/>
            </a:xfrm>
            <a:custGeom>
              <a:avLst/>
              <a:gdLst/>
              <a:ahLst/>
              <a:cxnLst/>
              <a:rect l="l" t="t" r="r" b="b"/>
              <a:pathLst>
                <a:path w="812800" h="330845">
                  <a:moveTo>
                    <a:pt x="0" y="0"/>
                  </a:moveTo>
                  <a:lnTo>
                    <a:pt x="812800" y="0"/>
                  </a:lnTo>
                  <a:lnTo>
                    <a:pt x="812800" y="330845"/>
                  </a:lnTo>
                  <a:lnTo>
                    <a:pt x="0" y="330845"/>
                  </a:lnTo>
                  <a:close/>
                </a:path>
              </a:pathLst>
            </a:custGeom>
            <a:solidFill>
              <a:srgbClr val="F6F6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36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728270" y="7327080"/>
            <a:ext cx="6089015" cy="2453109"/>
            <a:chOff x="0" y="0"/>
            <a:chExt cx="812800" cy="3274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27456"/>
            </a:xfrm>
            <a:custGeom>
              <a:avLst/>
              <a:gdLst/>
              <a:ahLst/>
              <a:cxnLst/>
              <a:rect l="l" t="t" r="r" b="b"/>
              <a:pathLst>
                <a:path w="812800" h="327456">
                  <a:moveTo>
                    <a:pt x="0" y="0"/>
                  </a:moveTo>
                  <a:lnTo>
                    <a:pt x="812800" y="0"/>
                  </a:lnTo>
                  <a:lnTo>
                    <a:pt x="812800" y="327456"/>
                  </a:lnTo>
                  <a:lnTo>
                    <a:pt x="0" y="327456"/>
                  </a:lnTo>
                  <a:close/>
                </a:path>
              </a:pathLst>
            </a:custGeom>
            <a:solidFill>
              <a:srgbClr val="F882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365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005191" y="5375165"/>
            <a:ext cx="2594609" cy="14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opći uspjeh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hrvatski jezik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strani jezik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matematika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91521" y="4898888"/>
            <a:ext cx="2745027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 b="1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BODOVANJE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05191" y="2923938"/>
            <a:ext cx="4035783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nema ga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73369" y="2171463"/>
            <a:ext cx="4981332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 b="1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BODOVNI PRAG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851972"/>
            <a:ext cx="9248018" cy="1715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469"/>
              </a:lnSpc>
            </a:pPr>
            <a:r>
              <a:rPr lang="en-US" sz="11335" b="1" spc="-374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Uvjeti za upis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3429275"/>
            <a:ext cx="9113646" cy="1715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469"/>
              </a:lnSpc>
            </a:pPr>
            <a:r>
              <a:rPr lang="en-US" sz="11335" b="1" spc="-374">
                <a:solidFill>
                  <a:srgbClr val="FFD935"/>
                </a:solidFill>
                <a:latin typeface="Poppins Bold"/>
                <a:ea typeface="Poppins Bold"/>
                <a:cs typeface="Poppins Bold"/>
                <a:sym typeface="Poppins Bold"/>
              </a:rPr>
              <a:t>u našu školu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28700" y="633807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69" y="0"/>
                </a:lnTo>
                <a:lnTo>
                  <a:pt x="287069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8" name="TextBox 18"/>
          <p:cNvSpPr txBox="1"/>
          <p:nvPr/>
        </p:nvSpPr>
        <p:spPr>
          <a:xfrm>
            <a:off x="1415538" y="696089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4047475" y="1842447"/>
            <a:ext cx="2769811" cy="2478492"/>
            <a:chOff x="0" y="0"/>
            <a:chExt cx="369732" cy="33084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69732" cy="330845"/>
            </a:xfrm>
            <a:custGeom>
              <a:avLst/>
              <a:gdLst/>
              <a:ahLst/>
              <a:cxnLst/>
              <a:rect l="l" t="t" r="r" b="b"/>
              <a:pathLst>
                <a:path w="369732" h="330845">
                  <a:moveTo>
                    <a:pt x="0" y="0"/>
                  </a:moveTo>
                  <a:lnTo>
                    <a:pt x="369732" y="0"/>
                  </a:lnTo>
                  <a:lnTo>
                    <a:pt x="369732" y="330845"/>
                  </a:lnTo>
                  <a:lnTo>
                    <a:pt x="0" y="330845"/>
                  </a:lnTo>
                  <a:close/>
                </a:path>
              </a:pathLst>
            </a:custGeom>
            <a:solidFill>
              <a:srgbClr val="FFD93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69732" cy="36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4458097" y="2923938"/>
            <a:ext cx="4035783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nema ih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188214" y="2171463"/>
            <a:ext cx="2629071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 b="1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POSEBNI UVJETI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123491" y="8205955"/>
            <a:ext cx="2923984" cy="107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biologija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kemija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likovna kultura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275161" y="7618580"/>
            <a:ext cx="1673087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KOZMETIČAR</a:t>
            </a:r>
          </a:p>
        </p:txBody>
      </p:sp>
      <p:sp>
        <p:nvSpPr>
          <p:cNvPr id="26" name="Freeform 26"/>
          <p:cNvSpPr/>
          <p:nvPr/>
        </p:nvSpPr>
        <p:spPr>
          <a:xfrm>
            <a:off x="4627318" y="6524976"/>
            <a:ext cx="1546056" cy="1604209"/>
          </a:xfrm>
          <a:custGeom>
            <a:avLst/>
            <a:gdLst/>
            <a:ahLst/>
            <a:cxnLst/>
            <a:rect l="l" t="t" r="r" b="b"/>
            <a:pathLst>
              <a:path w="1546056" h="1604209">
                <a:moveTo>
                  <a:pt x="0" y="0"/>
                </a:moveTo>
                <a:lnTo>
                  <a:pt x="1546056" y="0"/>
                </a:lnTo>
                <a:lnTo>
                  <a:pt x="1546056" y="1604209"/>
                </a:lnTo>
                <a:lnTo>
                  <a:pt x="0" y="160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7" name="Freeform 27"/>
          <p:cNvSpPr/>
          <p:nvPr/>
        </p:nvSpPr>
        <p:spPr>
          <a:xfrm>
            <a:off x="3081262" y="6524976"/>
            <a:ext cx="1546056" cy="1604209"/>
          </a:xfrm>
          <a:custGeom>
            <a:avLst/>
            <a:gdLst/>
            <a:ahLst/>
            <a:cxnLst/>
            <a:rect l="l" t="t" r="r" b="b"/>
            <a:pathLst>
              <a:path w="1546056" h="1604209">
                <a:moveTo>
                  <a:pt x="0" y="0"/>
                </a:moveTo>
                <a:lnTo>
                  <a:pt x="1546056" y="0"/>
                </a:lnTo>
                <a:lnTo>
                  <a:pt x="1546056" y="1604209"/>
                </a:lnTo>
                <a:lnTo>
                  <a:pt x="0" y="160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8" name="Freeform 28"/>
          <p:cNvSpPr/>
          <p:nvPr/>
        </p:nvSpPr>
        <p:spPr>
          <a:xfrm>
            <a:off x="6338856" y="6524976"/>
            <a:ext cx="1546056" cy="1604209"/>
          </a:xfrm>
          <a:custGeom>
            <a:avLst/>
            <a:gdLst/>
            <a:ahLst/>
            <a:cxnLst/>
            <a:rect l="l" t="t" r="r" b="b"/>
            <a:pathLst>
              <a:path w="1546056" h="1604209">
                <a:moveTo>
                  <a:pt x="0" y="0"/>
                </a:moveTo>
                <a:lnTo>
                  <a:pt x="1546056" y="0"/>
                </a:lnTo>
                <a:lnTo>
                  <a:pt x="1546056" y="1604209"/>
                </a:lnTo>
                <a:lnTo>
                  <a:pt x="0" y="160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9" name="Freeform 29"/>
          <p:cNvSpPr/>
          <p:nvPr/>
        </p:nvSpPr>
        <p:spPr>
          <a:xfrm rot="5400000">
            <a:off x="12557051" y="6026766"/>
            <a:ext cx="5680312" cy="2840156"/>
          </a:xfrm>
          <a:custGeom>
            <a:avLst/>
            <a:gdLst/>
            <a:ahLst/>
            <a:cxnLst/>
            <a:rect l="l" t="t" r="r" b="b"/>
            <a:pathLst>
              <a:path w="5680312" h="2840156">
                <a:moveTo>
                  <a:pt x="0" y="0"/>
                </a:moveTo>
                <a:lnTo>
                  <a:pt x="5680312" y="0"/>
                </a:lnTo>
                <a:lnTo>
                  <a:pt x="5680312" y="2840156"/>
                </a:lnTo>
                <a:lnTo>
                  <a:pt x="0" y="28401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30" name="Freeform 30"/>
          <p:cNvSpPr/>
          <p:nvPr/>
        </p:nvSpPr>
        <p:spPr>
          <a:xfrm rot="5400000">
            <a:off x="20517" y="7514713"/>
            <a:ext cx="2790042" cy="2754533"/>
          </a:xfrm>
          <a:custGeom>
            <a:avLst/>
            <a:gdLst/>
            <a:ahLst/>
            <a:cxnLst/>
            <a:rect l="l" t="t" r="r" b="b"/>
            <a:pathLst>
              <a:path w="2790042" h="2754533">
                <a:moveTo>
                  <a:pt x="0" y="0"/>
                </a:moveTo>
                <a:lnTo>
                  <a:pt x="2790042" y="0"/>
                </a:lnTo>
                <a:lnTo>
                  <a:pt x="2790042" y="2754532"/>
                </a:lnTo>
                <a:lnTo>
                  <a:pt x="0" y="27545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9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0172" y="1161091"/>
            <a:ext cx="15970624" cy="8354431"/>
            <a:chOff x="0" y="0"/>
            <a:chExt cx="4206255" cy="22003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6255" cy="2200344"/>
            </a:xfrm>
            <a:custGeom>
              <a:avLst/>
              <a:gdLst/>
              <a:ahLst/>
              <a:cxnLst/>
              <a:rect l="l" t="t" r="r" b="b"/>
              <a:pathLst>
                <a:path w="4206255" h="2200344">
                  <a:moveTo>
                    <a:pt x="0" y="0"/>
                  </a:moveTo>
                  <a:lnTo>
                    <a:pt x="4206255" y="0"/>
                  </a:lnTo>
                  <a:lnTo>
                    <a:pt x="4206255" y="2200344"/>
                  </a:lnTo>
                  <a:lnTo>
                    <a:pt x="0" y="22003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06255" cy="224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96486" y="1401527"/>
            <a:ext cx="6419644" cy="2409368"/>
            <a:chOff x="0" y="0"/>
            <a:chExt cx="1434617" cy="5384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4617" cy="538429"/>
            </a:xfrm>
            <a:custGeom>
              <a:avLst/>
              <a:gdLst/>
              <a:ahLst/>
              <a:cxnLst/>
              <a:rect l="l" t="t" r="r" b="b"/>
              <a:pathLst>
                <a:path w="1434617" h="538429">
                  <a:moveTo>
                    <a:pt x="120597" y="0"/>
                  </a:moveTo>
                  <a:lnTo>
                    <a:pt x="1314020" y="0"/>
                  </a:lnTo>
                  <a:cubicBezTo>
                    <a:pt x="1346005" y="0"/>
                    <a:pt x="1376679" y="12706"/>
                    <a:pt x="1399295" y="35322"/>
                  </a:cubicBezTo>
                  <a:cubicBezTo>
                    <a:pt x="1421912" y="57939"/>
                    <a:pt x="1434617" y="88613"/>
                    <a:pt x="1434617" y="120597"/>
                  </a:cubicBezTo>
                  <a:lnTo>
                    <a:pt x="1434617" y="417832"/>
                  </a:lnTo>
                  <a:cubicBezTo>
                    <a:pt x="1434617" y="449816"/>
                    <a:pt x="1421912" y="480490"/>
                    <a:pt x="1399295" y="503107"/>
                  </a:cubicBezTo>
                  <a:cubicBezTo>
                    <a:pt x="1376679" y="525723"/>
                    <a:pt x="1346005" y="538429"/>
                    <a:pt x="1314020" y="538429"/>
                  </a:cubicBezTo>
                  <a:lnTo>
                    <a:pt x="120597" y="538429"/>
                  </a:lnTo>
                  <a:cubicBezTo>
                    <a:pt x="88613" y="538429"/>
                    <a:pt x="57939" y="525723"/>
                    <a:pt x="35322" y="503107"/>
                  </a:cubicBezTo>
                  <a:cubicBezTo>
                    <a:pt x="12706" y="480490"/>
                    <a:pt x="0" y="449816"/>
                    <a:pt x="0" y="417832"/>
                  </a:cubicBezTo>
                  <a:lnTo>
                    <a:pt x="0" y="120597"/>
                  </a:lnTo>
                  <a:cubicBezTo>
                    <a:pt x="0" y="88613"/>
                    <a:pt x="12706" y="57939"/>
                    <a:pt x="35322" y="35322"/>
                  </a:cubicBezTo>
                  <a:cubicBezTo>
                    <a:pt x="57939" y="12706"/>
                    <a:pt x="88613" y="0"/>
                    <a:pt x="120597" y="0"/>
                  </a:cubicBezTo>
                  <a:close/>
                </a:path>
              </a:pathLst>
            </a:custGeom>
            <a:solidFill>
              <a:srgbClr val="FFD935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34617" cy="586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40373" y="1655228"/>
            <a:ext cx="8147746" cy="178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5"/>
              </a:lnSpc>
            </a:pPr>
            <a:r>
              <a:rPr lang="en-US" sz="6500" b="1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Općeobrazovni dio programa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69906" y="1667770"/>
            <a:ext cx="6077847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frizer, mesar,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pekar-slastičar,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stolar, modni krojač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0" y="8263905"/>
            <a:ext cx="2023095" cy="2023095"/>
          </a:xfrm>
          <a:custGeom>
            <a:avLst/>
            <a:gdLst/>
            <a:ahLst/>
            <a:cxnLst/>
            <a:rect l="l" t="t" r="r" b="b"/>
            <a:pathLst>
              <a:path w="2023095" h="2023095">
                <a:moveTo>
                  <a:pt x="2023095" y="0"/>
                </a:moveTo>
                <a:lnTo>
                  <a:pt x="0" y="0"/>
                </a:lnTo>
                <a:lnTo>
                  <a:pt x="0" y="2023095"/>
                </a:lnTo>
                <a:lnTo>
                  <a:pt x="2023095" y="2023095"/>
                </a:lnTo>
                <a:lnTo>
                  <a:pt x="20230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>
          <a:xfrm rot="-10800000" flipH="1">
            <a:off x="16247753" y="-67664"/>
            <a:ext cx="2023095" cy="2023095"/>
          </a:xfrm>
          <a:custGeom>
            <a:avLst/>
            <a:gdLst/>
            <a:ahLst/>
            <a:cxnLst/>
            <a:rect l="l" t="t" r="r" b="b"/>
            <a:pathLst>
              <a:path w="2023095" h="2023095">
                <a:moveTo>
                  <a:pt x="2023094" y="0"/>
                </a:moveTo>
                <a:lnTo>
                  <a:pt x="0" y="0"/>
                </a:lnTo>
                <a:lnTo>
                  <a:pt x="0" y="2023095"/>
                </a:lnTo>
                <a:lnTo>
                  <a:pt x="2023094" y="2023095"/>
                </a:lnTo>
                <a:lnTo>
                  <a:pt x="2023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2" name="TextBox 12"/>
          <p:cNvSpPr txBox="1"/>
          <p:nvPr/>
        </p:nvSpPr>
        <p:spPr>
          <a:xfrm>
            <a:off x="3185029" y="5233532"/>
            <a:ext cx="4413271" cy="361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5233" lvl="1" indent="-292617" algn="l">
              <a:lnSpc>
                <a:spcPts val="4066"/>
              </a:lnSpc>
              <a:buFont typeface="Arial"/>
              <a:buChar char="•"/>
            </a:pPr>
            <a:r>
              <a:rPr lang="en-US" sz="2710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hrvatski jezik</a:t>
            </a:r>
          </a:p>
          <a:p>
            <a:pPr marL="585233" lvl="1" indent="-292617" algn="l">
              <a:lnSpc>
                <a:spcPts val="4066"/>
              </a:lnSpc>
              <a:buFont typeface="Arial"/>
              <a:buChar char="•"/>
            </a:pPr>
            <a:r>
              <a:rPr lang="en-US" sz="2710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strani jezik</a:t>
            </a:r>
          </a:p>
          <a:p>
            <a:pPr marL="585234" lvl="1" indent="-292617" algn="l">
              <a:lnSpc>
                <a:spcPts val="4066"/>
              </a:lnSpc>
              <a:buFont typeface="Arial"/>
              <a:buChar char="•"/>
            </a:pPr>
            <a:r>
              <a:rPr lang="en-US" sz="2710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tjelesni</a:t>
            </a:r>
          </a:p>
          <a:p>
            <a:pPr marL="585234" lvl="1" indent="-292617" algn="l">
              <a:lnSpc>
                <a:spcPts val="4066"/>
              </a:lnSpc>
              <a:buFont typeface="Arial"/>
              <a:buChar char="•"/>
            </a:pPr>
            <a:r>
              <a:rPr lang="en-US" sz="2710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vjeronauk/etika</a:t>
            </a:r>
          </a:p>
          <a:p>
            <a:pPr marL="585234" lvl="1" indent="-292617" algn="l">
              <a:lnSpc>
                <a:spcPts val="4066"/>
              </a:lnSpc>
              <a:buFont typeface="Arial"/>
              <a:buChar char="•"/>
            </a:pPr>
            <a:r>
              <a:rPr lang="en-US" sz="2710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matematika</a:t>
            </a:r>
          </a:p>
          <a:p>
            <a:pPr marL="585234" lvl="1" indent="-292617" algn="l">
              <a:lnSpc>
                <a:spcPts val="4066"/>
              </a:lnSpc>
              <a:buFont typeface="Arial"/>
              <a:buChar char="•"/>
            </a:pPr>
            <a:r>
              <a:rPr lang="en-US" sz="2710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povijest</a:t>
            </a:r>
          </a:p>
          <a:p>
            <a:pPr algn="l">
              <a:lnSpc>
                <a:spcPts val="4066"/>
              </a:lnSpc>
            </a:pPr>
            <a:endParaRPr lang="en-US" sz="2710">
              <a:solidFill>
                <a:srgbClr val="19415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911622" y="4621608"/>
            <a:ext cx="3043862" cy="4228511"/>
            <a:chOff x="0" y="0"/>
            <a:chExt cx="4058483" cy="563801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85725"/>
              <a:ext cx="4058483" cy="635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6"/>
                </a:lnSpc>
                <a:spcBef>
                  <a:spcPct val="0"/>
                </a:spcBef>
              </a:pPr>
              <a:r>
                <a:rPr lang="en-US" sz="2761" spc="668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1.RAZRED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51373"/>
              <a:ext cx="4058483" cy="4786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endParaRPr lang="en-US" sz="2710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563765" y="4619123"/>
            <a:ext cx="3043862" cy="4747378"/>
            <a:chOff x="0" y="0"/>
            <a:chExt cx="4058483" cy="6329837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85725"/>
              <a:ext cx="4058483" cy="635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6"/>
                </a:lnSpc>
                <a:spcBef>
                  <a:spcPct val="0"/>
                </a:spcBef>
              </a:pPr>
              <a:r>
                <a:rPr lang="en-US" sz="2761" spc="668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2.RAZRED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854686"/>
              <a:ext cx="4058483" cy="5475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endParaRPr lang="en-US" sz="2710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>
                <a:lnSpc>
                  <a:spcPts val="4066"/>
                </a:lnSpc>
              </a:pPr>
              <a:endParaRPr lang="en-US" sz="2710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>
                <a:lnSpc>
                  <a:spcPts val="4066"/>
                </a:lnSpc>
              </a:pPr>
              <a:endParaRPr lang="en-US" sz="2710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503791" y="4619123"/>
            <a:ext cx="3043862" cy="3714613"/>
            <a:chOff x="0" y="0"/>
            <a:chExt cx="4058483" cy="4952817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85725"/>
              <a:ext cx="4058483" cy="635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6"/>
                </a:lnSpc>
                <a:spcBef>
                  <a:spcPct val="0"/>
                </a:spcBef>
              </a:pPr>
              <a:r>
                <a:rPr lang="en-US" sz="2761" spc="668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3.RAZRED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854686"/>
              <a:ext cx="4058483" cy="4098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r>
                <a:rPr lang="en-US" sz="2710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66"/>
                </a:lnSpc>
              </a:pPr>
              <a:endParaRPr lang="en-US" sz="2710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58512" y="5712605"/>
            <a:ext cx="11089142" cy="166372"/>
            <a:chOff x="0" y="0"/>
            <a:chExt cx="38091967" cy="571500"/>
          </a:xfrm>
        </p:grpSpPr>
        <p:sp>
          <p:nvSpPr>
            <p:cNvPr id="23" name="Freeform 23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58512" y="6240214"/>
            <a:ext cx="11089142" cy="166372"/>
            <a:chOff x="0" y="0"/>
            <a:chExt cx="38091967" cy="571500"/>
          </a:xfrm>
        </p:grpSpPr>
        <p:sp>
          <p:nvSpPr>
            <p:cNvPr id="25" name="Freeform 25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458512" y="6732131"/>
            <a:ext cx="11089142" cy="166372"/>
            <a:chOff x="0" y="0"/>
            <a:chExt cx="38091967" cy="571500"/>
          </a:xfrm>
        </p:grpSpPr>
        <p:sp>
          <p:nvSpPr>
            <p:cNvPr id="27" name="Freeform 27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458512" y="7262276"/>
            <a:ext cx="11089142" cy="166372"/>
            <a:chOff x="0" y="0"/>
            <a:chExt cx="38091967" cy="571500"/>
          </a:xfrm>
        </p:grpSpPr>
        <p:sp>
          <p:nvSpPr>
            <p:cNvPr id="29" name="Freeform 29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458512" y="7794490"/>
            <a:ext cx="11089142" cy="166372"/>
            <a:chOff x="0" y="0"/>
            <a:chExt cx="38091967" cy="571500"/>
          </a:xfrm>
        </p:grpSpPr>
        <p:sp>
          <p:nvSpPr>
            <p:cNvPr id="31" name="Freeform 31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32" name="Freeform 32"/>
          <p:cNvSpPr/>
          <p:nvPr/>
        </p:nvSpPr>
        <p:spPr>
          <a:xfrm>
            <a:off x="1028700" y="633807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69" y="0"/>
                </a:lnTo>
                <a:lnTo>
                  <a:pt x="287069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3" name="TextBox 33"/>
          <p:cNvSpPr txBox="1"/>
          <p:nvPr/>
        </p:nvSpPr>
        <p:spPr>
          <a:xfrm>
            <a:off x="1415538" y="696089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9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0172" y="1161091"/>
            <a:ext cx="15970624" cy="8354431"/>
            <a:chOff x="0" y="0"/>
            <a:chExt cx="4206255" cy="22003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6255" cy="2200344"/>
            </a:xfrm>
            <a:custGeom>
              <a:avLst/>
              <a:gdLst/>
              <a:ahLst/>
              <a:cxnLst/>
              <a:rect l="l" t="t" r="r" b="b"/>
              <a:pathLst>
                <a:path w="4206255" h="2200344">
                  <a:moveTo>
                    <a:pt x="0" y="0"/>
                  </a:moveTo>
                  <a:lnTo>
                    <a:pt x="4206255" y="0"/>
                  </a:lnTo>
                  <a:lnTo>
                    <a:pt x="4206255" y="2200344"/>
                  </a:lnTo>
                  <a:lnTo>
                    <a:pt x="0" y="2200344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06255" cy="224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92225" y="1815657"/>
            <a:ext cx="5134139" cy="1627731"/>
            <a:chOff x="0" y="0"/>
            <a:chExt cx="1147342" cy="3637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7342" cy="363754"/>
            </a:xfrm>
            <a:custGeom>
              <a:avLst/>
              <a:gdLst/>
              <a:ahLst/>
              <a:cxnLst/>
              <a:rect l="l" t="t" r="r" b="b"/>
              <a:pathLst>
                <a:path w="1147342" h="363754">
                  <a:moveTo>
                    <a:pt x="150793" y="0"/>
                  </a:moveTo>
                  <a:lnTo>
                    <a:pt x="996549" y="0"/>
                  </a:lnTo>
                  <a:cubicBezTo>
                    <a:pt x="1036541" y="0"/>
                    <a:pt x="1074896" y="15887"/>
                    <a:pt x="1103175" y="44166"/>
                  </a:cubicBezTo>
                  <a:cubicBezTo>
                    <a:pt x="1131454" y="72445"/>
                    <a:pt x="1147342" y="110800"/>
                    <a:pt x="1147342" y="150793"/>
                  </a:cubicBezTo>
                  <a:lnTo>
                    <a:pt x="1147342" y="212961"/>
                  </a:lnTo>
                  <a:cubicBezTo>
                    <a:pt x="1147342" y="252954"/>
                    <a:pt x="1131454" y="291309"/>
                    <a:pt x="1103175" y="319588"/>
                  </a:cubicBezTo>
                  <a:cubicBezTo>
                    <a:pt x="1074896" y="347867"/>
                    <a:pt x="1036541" y="363754"/>
                    <a:pt x="996549" y="363754"/>
                  </a:cubicBezTo>
                  <a:lnTo>
                    <a:pt x="150793" y="363754"/>
                  </a:lnTo>
                  <a:cubicBezTo>
                    <a:pt x="110800" y="363754"/>
                    <a:pt x="72445" y="347867"/>
                    <a:pt x="44166" y="319588"/>
                  </a:cubicBezTo>
                  <a:cubicBezTo>
                    <a:pt x="15887" y="291309"/>
                    <a:pt x="0" y="252954"/>
                    <a:pt x="0" y="212961"/>
                  </a:cubicBezTo>
                  <a:lnTo>
                    <a:pt x="0" y="150793"/>
                  </a:lnTo>
                  <a:cubicBezTo>
                    <a:pt x="0" y="110800"/>
                    <a:pt x="15887" y="72445"/>
                    <a:pt x="44166" y="44166"/>
                  </a:cubicBezTo>
                  <a:cubicBezTo>
                    <a:pt x="72445" y="15887"/>
                    <a:pt x="110800" y="0"/>
                    <a:pt x="150793" y="0"/>
                  </a:cubicBezTo>
                  <a:close/>
                </a:path>
              </a:pathLst>
            </a:custGeom>
            <a:solidFill>
              <a:srgbClr val="FFD935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147342" cy="411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40373" y="1655228"/>
            <a:ext cx="8147746" cy="178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5"/>
              </a:lnSpc>
            </a:pPr>
            <a:r>
              <a:rPr lang="en-US" sz="6500" b="1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Općeobrazovni dio programa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69906" y="2291886"/>
            <a:ext cx="6077847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kozmetičar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0" y="8263905"/>
            <a:ext cx="2023095" cy="2023095"/>
          </a:xfrm>
          <a:custGeom>
            <a:avLst/>
            <a:gdLst/>
            <a:ahLst/>
            <a:cxnLst/>
            <a:rect l="l" t="t" r="r" b="b"/>
            <a:pathLst>
              <a:path w="2023095" h="2023095">
                <a:moveTo>
                  <a:pt x="2023095" y="0"/>
                </a:moveTo>
                <a:lnTo>
                  <a:pt x="0" y="0"/>
                </a:lnTo>
                <a:lnTo>
                  <a:pt x="0" y="2023095"/>
                </a:lnTo>
                <a:lnTo>
                  <a:pt x="2023095" y="2023095"/>
                </a:lnTo>
                <a:lnTo>
                  <a:pt x="20230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TextBox 11"/>
          <p:cNvSpPr txBox="1"/>
          <p:nvPr/>
        </p:nvSpPr>
        <p:spPr>
          <a:xfrm>
            <a:off x="1748952" y="5039267"/>
            <a:ext cx="4561248" cy="403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6299" lvl="1" indent="-288150" algn="l">
              <a:lnSpc>
                <a:spcPts val="4003"/>
              </a:lnSpc>
              <a:buFont typeface="Arial"/>
              <a:buChar char="•"/>
            </a:pPr>
            <a:r>
              <a:rPr lang="en-US" sz="266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hrvatski jezik</a:t>
            </a:r>
          </a:p>
          <a:p>
            <a:pPr marL="576299" lvl="1" indent="-288150" algn="l">
              <a:lnSpc>
                <a:spcPts val="4003"/>
              </a:lnSpc>
              <a:buFont typeface="Arial"/>
              <a:buChar char="•"/>
            </a:pPr>
            <a:r>
              <a:rPr lang="en-US" sz="266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strani jezik</a:t>
            </a:r>
          </a:p>
          <a:p>
            <a:pPr marL="576301" lvl="1" indent="-288150" algn="l">
              <a:lnSpc>
                <a:spcPts val="4003"/>
              </a:lnSpc>
              <a:buFont typeface="Arial"/>
              <a:buChar char="•"/>
            </a:pPr>
            <a:r>
              <a:rPr lang="en-US" sz="266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tjelesni</a:t>
            </a:r>
          </a:p>
          <a:p>
            <a:pPr marL="576301" lvl="1" indent="-288150" algn="l">
              <a:lnSpc>
                <a:spcPts val="4003"/>
              </a:lnSpc>
              <a:buFont typeface="Arial"/>
              <a:buChar char="•"/>
            </a:pPr>
            <a:r>
              <a:rPr lang="en-US" sz="266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vjeronauk/etika</a:t>
            </a:r>
          </a:p>
          <a:p>
            <a:pPr marL="576301" lvl="1" indent="-288150" algn="l">
              <a:lnSpc>
                <a:spcPts val="4003"/>
              </a:lnSpc>
              <a:buFont typeface="Arial"/>
              <a:buChar char="•"/>
            </a:pPr>
            <a:r>
              <a:rPr lang="en-US" sz="266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matematika</a:t>
            </a:r>
          </a:p>
          <a:p>
            <a:pPr marL="576301" lvl="1" indent="-288150" algn="l">
              <a:lnSpc>
                <a:spcPts val="4003"/>
              </a:lnSpc>
              <a:buFont typeface="Arial"/>
              <a:buChar char="•"/>
            </a:pPr>
            <a:r>
              <a:rPr lang="en-US" sz="266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geografija</a:t>
            </a:r>
          </a:p>
          <a:p>
            <a:pPr marL="576301" lvl="1" indent="-288150" algn="l">
              <a:lnSpc>
                <a:spcPts val="4003"/>
              </a:lnSpc>
              <a:buFont typeface="Arial"/>
              <a:buChar char="•"/>
            </a:pPr>
            <a:r>
              <a:rPr lang="en-US" sz="266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povijest</a:t>
            </a:r>
          </a:p>
          <a:p>
            <a:pPr marL="576299" lvl="1" indent="-288150" algn="l">
              <a:lnSpc>
                <a:spcPts val="4003"/>
              </a:lnSpc>
              <a:buFont typeface="Arial"/>
              <a:buChar char="•"/>
            </a:pPr>
            <a:r>
              <a:rPr lang="en-US" sz="266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politika i gospodarstvo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433922" y="4370085"/>
            <a:ext cx="2997396" cy="4197827"/>
            <a:chOff x="0" y="0"/>
            <a:chExt cx="3996528" cy="559710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85725"/>
              <a:ext cx="3996528" cy="62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7"/>
                </a:lnSpc>
                <a:spcBef>
                  <a:spcPct val="0"/>
                </a:spcBef>
              </a:pPr>
              <a:r>
                <a:rPr lang="en-US" sz="2719" spc="658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1.RAZRED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25752"/>
              <a:ext cx="3996528" cy="4671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endParaRPr lang="en-US" sz="266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45579" y="4353519"/>
            <a:ext cx="2997396" cy="4719217"/>
            <a:chOff x="0" y="0"/>
            <a:chExt cx="3996528" cy="629228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85725"/>
              <a:ext cx="3996528" cy="62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7"/>
                </a:lnSpc>
                <a:spcBef>
                  <a:spcPct val="0"/>
                </a:spcBef>
              </a:pPr>
              <a:r>
                <a:rPr lang="en-US" sz="2719" spc="658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2.RAZRED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47839"/>
              <a:ext cx="3996528" cy="5344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endParaRPr lang="en-US" sz="266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endParaRPr lang="en-US" sz="266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40724" y="4329914"/>
            <a:ext cx="2997396" cy="4237997"/>
            <a:chOff x="0" y="0"/>
            <a:chExt cx="3996528" cy="565066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85725"/>
              <a:ext cx="3996528" cy="62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7"/>
                </a:lnSpc>
                <a:spcBef>
                  <a:spcPct val="0"/>
                </a:spcBef>
              </a:pPr>
              <a:r>
                <a:rPr lang="en-US" sz="2719" spc="658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3.RAZRED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979313"/>
              <a:ext cx="3996528" cy="4671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endParaRPr lang="en-US" sz="266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>
                <a:lnSpc>
                  <a:spcPts val="4003"/>
                </a:lnSpc>
              </a:pPr>
              <a:r>
                <a:rPr lang="en-US" sz="2669" u="none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018260" y="5503102"/>
            <a:ext cx="13808104" cy="207165"/>
            <a:chOff x="0" y="0"/>
            <a:chExt cx="38091967" cy="571500"/>
          </a:xfrm>
        </p:grpSpPr>
        <p:sp>
          <p:nvSpPr>
            <p:cNvPr id="22" name="Freeform 22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018260" y="5979323"/>
            <a:ext cx="13808104" cy="207165"/>
            <a:chOff x="0" y="0"/>
            <a:chExt cx="38091967" cy="571500"/>
          </a:xfrm>
        </p:grpSpPr>
        <p:sp>
          <p:nvSpPr>
            <p:cNvPr id="24" name="Freeform 24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18260" y="6463731"/>
            <a:ext cx="13808104" cy="207165"/>
            <a:chOff x="0" y="0"/>
            <a:chExt cx="38091967" cy="571500"/>
          </a:xfrm>
        </p:grpSpPr>
        <p:sp>
          <p:nvSpPr>
            <p:cNvPr id="26" name="Freeform 26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018260" y="6985783"/>
            <a:ext cx="13808104" cy="207165"/>
            <a:chOff x="0" y="0"/>
            <a:chExt cx="38091967" cy="571500"/>
          </a:xfrm>
        </p:grpSpPr>
        <p:sp>
          <p:nvSpPr>
            <p:cNvPr id="28" name="Freeform 28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018260" y="7509873"/>
            <a:ext cx="13808104" cy="207165"/>
            <a:chOff x="0" y="0"/>
            <a:chExt cx="38091967" cy="571500"/>
          </a:xfrm>
        </p:grpSpPr>
        <p:sp>
          <p:nvSpPr>
            <p:cNvPr id="30" name="Freeform 30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18260" y="8007318"/>
            <a:ext cx="13808104" cy="207165"/>
            <a:chOff x="0" y="0"/>
            <a:chExt cx="38091967" cy="571500"/>
          </a:xfrm>
        </p:grpSpPr>
        <p:sp>
          <p:nvSpPr>
            <p:cNvPr id="32" name="Freeform 32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828968" y="4329063"/>
            <a:ext cx="2997396" cy="4759388"/>
            <a:chOff x="0" y="0"/>
            <a:chExt cx="3996528" cy="6345850"/>
          </a:xfrm>
        </p:grpSpPr>
        <p:sp>
          <p:nvSpPr>
            <p:cNvPr id="34" name="TextBox 34"/>
            <p:cNvSpPr txBox="1"/>
            <p:nvPr/>
          </p:nvSpPr>
          <p:spPr>
            <a:xfrm>
              <a:off x="0" y="-85725"/>
              <a:ext cx="3996528" cy="62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7"/>
                </a:lnSpc>
                <a:spcBef>
                  <a:spcPct val="0"/>
                </a:spcBef>
              </a:pPr>
              <a:r>
                <a:rPr lang="en-US" sz="2719" spc="658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4.RAZRED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001400"/>
              <a:ext cx="3996528" cy="5344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r>
                <a:rPr lang="en-US" sz="2669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  <a:p>
              <a:pPr algn="ctr">
                <a:lnSpc>
                  <a:spcPts val="4003"/>
                </a:lnSpc>
              </a:pPr>
              <a:endParaRPr lang="en-US" sz="266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>
                <a:lnSpc>
                  <a:spcPts val="4003"/>
                </a:lnSpc>
              </a:pPr>
              <a:r>
                <a:rPr lang="en-US" sz="2669" u="none">
                  <a:solidFill>
                    <a:srgbClr val="194152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018260" y="8528808"/>
            <a:ext cx="13808104" cy="207165"/>
            <a:chOff x="0" y="0"/>
            <a:chExt cx="38091967" cy="571500"/>
          </a:xfrm>
        </p:grpSpPr>
        <p:sp>
          <p:nvSpPr>
            <p:cNvPr id="37" name="Freeform 37"/>
            <p:cNvSpPr/>
            <p:nvPr/>
          </p:nvSpPr>
          <p:spPr>
            <a:xfrm>
              <a:off x="0" y="255270"/>
              <a:ext cx="38091966" cy="69850"/>
            </a:xfrm>
            <a:custGeom>
              <a:avLst/>
              <a:gdLst/>
              <a:ahLst/>
              <a:cxnLst/>
              <a:rect l="l" t="t" r="r" b="b"/>
              <a:pathLst>
                <a:path w="38091966" h="69850">
                  <a:moveTo>
                    <a:pt x="3780113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8091966" y="69850"/>
                  </a:lnTo>
                  <a:lnTo>
                    <a:pt x="38091966" y="0"/>
                  </a:lnTo>
                  <a:close/>
                </a:path>
              </a:pathLst>
            </a:custGeom>
            <a:solidFill>
              <a:srgbClr val="000000">
                <a:alpha val="29804"/>
              </a:srgbClr>
            </a:solid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38" name="Freeform 38"/>
          <p:cNvSpPr/>
          <p:nvPr/>
        </p:nvSpPr>
        <p:spPr>
          <a:xfrm>
            <a:off x="1028700" y="633807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69" y="0"/>
                </a:lnTo>
                <a:lnTo>
                  <a:pt x="287069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9" name="TextBox 39"/>
          <p:cNvSpPr txBox="1"/>
          <p:nvPr/>
        </p:nvSpPr>
        <p:spPr>
          <a:xfrm>
            <a:off x="1415538" y="696089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  <p:sp>
        <p:nvSpPr>
          <p:cNvPr id="40" name="Freeform 40"/>
          <p:cNvSpPr/>
          <p:nvPr/>
        </p:nvSpPr>
        <p:spPr>
          <a:xfrm rot="-5400000">
            <a:off x="15515713" y="17755"/>
            <a:ext cx="2790042" cy="2754533"/>
          </a:xfrm>
          <a:custGeom>
            <a:avLst/>
            <a:gdLst/>
            <a:ahLst/>
            <a:cxnLst/>
            <a:rect l="l" t="t" r="r" b="b"/>
            <a:pathLst>
              <a:path w="2790042" h="2754533">
                <a:moveTo>
                  <a:pt x="0" y="0"/>
                </a:moveTo>
                <a:lnTo>
                  <a:pt x="2790042" y="0"/>
                </a:lnTo>
                <a:lnTo>
                  <a:pt x="2790042" y="2754532"/>
                </a:lnTo>
                <a:lnTo>
                  <a:pt x="0" y="27545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0172" y="1161091"/>
            <a:ext cx="7621754" cy="8354431"/>
            <a:chOff x="0" y="0"/>
            <a:chExt cx="2007376" cy="22003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7376" cy="2200344"/>
            </a:xfrm>
            <a:custGeom>
              <a:avLst/>
              <a:gdLst/>
              <a:ahLst/>
              <a:cxnLst/>
              <a:rect l="l" t="t" r="r" b="b"/>
              <a:pathLst>
                <a:path w="2007376" h="2200344">
                  <a:moveTo>
                    <a:pt x="0" y="0"/>
                  </a:moveTo>
                  <a:lnTo>
                    <a:pt x="2007376" y="0"/>
                  </a:lnTo>
                  <a:lnTo>
                    <a:pt x="2007376" y="2200344"/>
                  </a:lnTo>
                  <a:lnTo>
                    <a:pt x="0" y="2200344"/>
                  </a:lnTo>
                  <a:close/>
                </a:path>
              </a:pathLst>
            </a:custGeom>
            <a:solidFill>
              <a:srgbClr val="4B91E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07376" cy="224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40373" y="1521878"/>
            <a:ext cx="6021735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0"/>
              </a:lnSpc>
            </a:pPr>
            <a:r>
              <a:rPr lang="en-US" sz="5000" b="1">
                <a:solidFill>
                  <a:srgbClr val="FFD935"/>
                </a:solidFill>
                <a:latin typeface="Poppins Bold"/>
                <a:ea typeface="Poppins Bold"/>
                <a:cs typeface="Poppins Bold"/>
                <a:sym typeface="Poppins Bold"/>
              </a:rPr>
              <a:t>Strukovni dio programa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0" y="8263905"/>
            <a:ext cx="2023095" cy="2023095"/>
          </a:xfrm>
          <a:custGeom>
            <a:avLst/>
            <a:gdLst/>
            <a:ahLst/>
            <a:cxnLst/>
            <a:rect l="l" t="t" r="r" b="b"/>
            <a:pathLst>
              <a:path w="2023095" h="2023095">
                <a:moveTo>
                  <a:pt x="2023095" y="0"/>
                </a:moveTo>
                <a:lnTo>
                  <a:pt x="0" y="0"/>
                </a:lnTo>
                <a:lnTo>
                  <a:pt x="0" y="2023095"/>
                </a:lnTo>
                <a:lnTo>
                  <a:pt x="2023095" y="2023095"/>
                </a:lnTo>
                <a:lnTo>
                  <a:pt x="20230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1028700" y="633807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69" y="0"/>
                </a:lnTo>
                <a:lnTo>
                  <a:pt x="287069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TextBox 8"/>
          <p:cNvSpPr txBox="1"/>
          <p:nvPr/>
        </p:nvSpPr>
        <p:spPr>
          <a:xfrm>
            <a:off x="1415538" y="696089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071" y="3949869"/>
            <a:ext cx="6246338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sastoji se od strukovnih modula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razlikuju se ovisno o zanimanju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588727" y="1161091"/>
            <a:ext cx="7670573" cy="8354431"/>
            <a:chOff x="0" y="0"/>
            <a:chExt cx="2020233" cy="22003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20233" cy="2200344"/>
            </a:xfrm>
            <a:custGeom>
              <a:avLst/>
              <a:gdLst/>
              <a:ahLst/>
              <a:cxnLst/>
              <a:rect l="l" t="t" r="r" b="b"/>
              <a:pathLst>
                <a:path w="2020233" h="2200344">
                  <a:moveTo>
                    <a:pt x="0" y="0"/>
                  </a:moveTo>
                  <a:lnTo>
                    <a:pt x="2020233" y="0"/>
                  </a:lnTo>
                  <a:lnTo>
                    <a:pt x="2020233" y="2200344"/>
                  </a:lnTo>
                  <a:lnTo>
                    <a:pt x="0" y="2200344"/>
                  </a:lnTo>
                  <a:close/>
                </a:path>
              </a:pathLst>
            </a:custGeom>
            <a:solidFill>
              <a:srgbClr val="4B91E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020233" cy="2247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413146" y="1653157"/>
            <a:ext cx="6286778" cy="158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0"/>
              </a:lnSpc>
            </a:pPr>
            <a:r>
              <a:rPr lang="en-US" sz="5000" b="1">
                <a:solidFill>
                  <a:srgbClr val="FFD935"/>
                </a:solidFill>
                <a:latin typeface="Poppins Bold"/>
                <a:ea typeface="Poppins Bold"/>
                <a:cs typeface="Poppins Bold"/>
                <a:sym typeface="Poppins Bold"/>
              </a:rPr>
              <a:t>Učenje temeljeno na radu  (praksa)</a:t>
            </a:r>
          </a:p>
        </p:txBody>
      </p:sp>
      <p:sp>
        <p:nvSpPr>
          <p:cNvPr id="14" name="Freeform 14"/>
          <p:cNvSpPr/>
          <p:nvPr/>
        </p:nvSpPr>
        <p:spPr>
          <a:xfrm rot="-10800000" flipH="1">
            <a:off x="16264905" y="-67664"/>
            <a:ext cx="2023095" cy="2023095"/>
          </a:xfrm>
          <a:custGeom>
            <a:avLst/>
            <a:gdLst/>
            <a:ahLst/>
            <a:cxnLst/>
            <a:rect l="l" t="t" r="r" b="b"/>
            <a:pathLst>
              <a:path w="2023095" h="2023095">
                <a:moveTo>
                  <a:pt x="2023095" y="0"/>
                </a:moveTo>
                <a:lnTo>
                  <a:pt x="0" y="0"/>
                </a:lnTo>
                <a:lnTo>
                  <a:pt x="0" y="2023095"/>
                </a:lnTo>
                <a:lnTo>
                  <a:pt x="2023095" y="2023095"/>
                </a:lnTo>
                <a:lnTo>
                  <a:pt x="20230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5" name="TextBox 15"/>
          <p:cNvSpPr txBox="1"/>
          <p:nvPr/>
        </p:nvSpPr>
        <p:spPr>
          <a:xfrm>
            <a:off x="10005159" y="3892719"/>
            <a:ext cx="7102752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FFD935"/>
                </a:solidFill>
                <a:latin typeface="Poppins"/>
                <a:ea typeface="Poppins"/>
                <a:cs typeface="Poppins"/>
                <a:sym typeface="Poppins"/>
              </a:rPr>
              <a:t>MODNI KROJAČI</a:t>
            </a:r>
            <a:r>
              <a:rPr lang="en-US" sz="3000" b="1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0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praktičnu nastavu mogu obavljati i u školskoj radionici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F6F6F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FFD935"/>
                </a:solidFill>
                <a:latin typeface="Poppins"/>
                <a:ea typeface="Poppins"/>
                <a:cs typeface="Poppins"/>
                <a:sym typeface="Poppins"/>
              </a:rPr>
              <a:t>KOZMETIČARI, STOLARI, MESARI, PEKARI-SLASTIČARI i FRIZERI</a:t>
            </a:r>
            <a:r>
              <a:rPr lang="en-US" sz="300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 praktičnu nastavu obavljaju u obrtničkim radionicama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824543"/>
            <a:ext cx="9794779" cy="2368751"/>
            <a:chOff x="0" y="0"/>
            <a:chExt cx="1758740" cy="4253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8740" cy="425330"/>
            </a:xfrm>
            <a:custGeom>
              <a:avLst/>
              <a:gdLst/>
              <a:ahLst/>
              <a:cxnLst/>
              <a:rect l="l" t="t" r="r" b="b"/>
              <a:pathLst>
                <a:path w="1758740" h="425330">
                  <a:moveTo>
                    <a:pt x="0" y="0"/>
                  </a:moveTo>
                  <a:lnTo>
                    <a:pt x="1758740" y="0"/>
                  </a:lnTo>
                  <a:lnTo>
                    <a:pt x="1758740" y="425330"/>
                  </a:lnTo>
                  <a:lnTo>
                    <a:pt x="0" y="425330"/>
                  </a:lnTo>
                  <a:close/>
                </a:path>
              </a:pathLst>
            </a:custGeom>
            <a:solidFill>
              <a:srgbClr val="4B91EF"/>
            </a:solidFill>
            <a:ln w="19050" cap="sq">
              <a:solidFill>
                <a:srgbClr val="4B91EF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58740" cy="463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4459845"/>
            <a:ext cx="9794779" cy="2376959"/>
            <a:chOff x="0" y="0"/>
            <a:chExt cx="1758740" cy="4268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58740" cy="426804"/>
            </a:xfrm>
            <a:custGeom>
              <a:avLst/>
              <a:gdLst/>
              <a:ahLst/>
              <a:cxnLst/>
              <a:rect l="l" t="t" r="r" b="b"/>
              <a:pathLst>
                <a:path w="1758740" h="426804">
                  <a:moveTo>
                    <a:pt x="0" y="0"/>
                  </a:moveTo>
                  <a:lnTo>
                    <a:pt x="1758740" y="0"/>
                  </a:lnTo>
                  <a:lnTo>
                    <a:pt x="1758740" y="426804"/>
                  </a:lnTo>
                  <a:lnTo>
                    <a:pt x="0" y="426804"/>
                  </a:lnTo>
                  <a:close/>
                </a:path>
              </a:pathLst>
            </a:custGeom>
            <a:solidFill>
              <a:srgbClr val="4B91EF"/>
            </a:solidFill>
            <a:ln w="19050" cap="sq">
              <a:solidFill>
                <a:srgbClr val="4B91EF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58740" cy="464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7676142"/>
            <a:ext cx="9794779" cy="2376959"/>
            <a:chOff x="0" y="0"/>
            <a:chExt cx="1758740" cy="4268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58740" cy="426804"/>
            </a:xfrm>
            <a:custGeom>
              <a:avLst/>
              <a:gdLst/>
              <a:ahLst/>
              <a:cxnLst/>
              <a:rect l="l" t="t" r="r" b="b"/>
              <a:pathLst>
                <a:path w="1758740" h="426804">
                  <a:moveTo>
                    <a:pt x="0" y="0"/>
                  </a:moveTo>
                  <a:lnTo>
                    <a:pt x="1758740" y="0"/>
                  </a:lnTo>
                  <a:lnTo>
                    <a:pt x="1758740" y="426804"/>
                  </a:lnTo>
                  <a:lnTo>
                    <a:pt x="0" y="426804"/>
                  </a:lnTo>
                  <a:close/>
                </a:path>
              </a:pathLst>
            </a:custGeom>
            <a:solidFill>
              <a:srgbClr val="4B91EF"/>
            </a:solidFill>
            <a:ln w="19050" cap="sq">
              <a:solidFill>
                <a:srgbClr val="4B91EF"/>
              </a:solidFill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58740" cy="464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719220" y="2096573"/>
            <a:ext cx="4189891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Učenici koji su na praktičnoj nastavi pokazali volju i interes vrlo brzo se zaposle.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51994" y="2702214"/>
            <a:ext cx="4526648" cy="66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ZAPOŠLJAVANJE KOD POSLODAVCA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19220" y="4886325"/>
            <a:ext cx="4189891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Tko želi biti sam svoj šef, može vrlo brzo pokrenuti vlastiti posao.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51256" y="5027369"/>
            <a:ext cx="4167964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POLAGANJE MAJSTORSKOG ISPITA I OTVARANJE VLASTITOG OBRTA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08247" y="7932441"/>
            <a:ext cx="4734547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Za one koji žele nastaviti obrazovanje, polaganje državne mature otvara mogućnost upisa na visokoškolske programe.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51256" y="8405516"/>
            <a:ext cx="3899586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POLAGANJE DRŽAVNE MATURE I NASTAVAK OBRAZOVANJA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90525"/>
            <a:ext cx="10099884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FRIZER, MESAR, PEKAR-SLASTIČAR, STOLAR, MODNI KROJAČ, KOZMETIČAR</a:t>
            </a:r>
          </a:p>
        </p:txBody>
      </p:sp>
      <p:sp>
        <p:nvSpPr>
          <p:cNvPr id="18" name="Freeform 18"/>
          <p:cNvSpPr/>
          <p:nvPr/>
        </p:nvSpPr>
        <p:spPr>
          <a:xfrm rot="8270381">
            <a:off x="14475847" y="7567679"/>
            <a:ext cx="4342240" cy="2171120"/>
          </a:xfrm>
          <a:custGeom>
            <a:avLst/>
            <a:gdLst/>
            <a:ahLst/>
            <a:cxnLst/>
            <a:rect l="l" t="t" r="r" b="b"/>
            <a:pathLst>
              <a:path w="4342240" h="2171120">
                <a:moveTo>
                  <a:pt x="0" y="0"/>
                </a:moveTo>
                <a:lnTo>
                  <a:pt x="4342240" y="0"/>
                </a:lnTo>
                <a:lnTo>
                  <a:pt x="4342240" y="2171120"/>
                </a:lnTo>
                <a:lnTo>
                  <a:pt x="0" y="2171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9" name="TextBox 19"/>
          <p:cNvSpPr txBox="1"/>
          <p:nvPr/>
        </p:nvSpPr>
        <p:spPr>
          <a:xfrm>
            <a:off x="10700199" y="3057469"/>
            <a:ext cx="6453737" cy="523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900"/>
              </a:lnSpc>
            </a:pPr>
            <a:r>
              <a:rPr lang="en-US" sz="9000" b="1" spc="-297">
                <a:solidFill>
                  <a:srgbClr val="19415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Što nakon završetka srednje škole?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7020888"/>
            <a:ext cx="375199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3999" b="1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KOZMETIČAR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617893" y="1028700"/>
            <a:ext cx="3727518" cy="1829873"/>
          </a:xfrm>
          <a:custGeom>
            <a:avLst/>
            <a:gdLst/>
            <a:ahLst/>
            <a:cxnLst/>
            <a:rect l="l" t="t" r="r" b="b"/>
            <a:pathLst>
              <a:path w="3727518" h="1829873">
                <a:moveTo>
                  <a:pt x="0" y="0"/>
                </a:moveTo>
                <a:lnTo>
                  <a:pt x="3727518" y="0"/>
                </a:lnTo>
                <a:lnTo>
                  <a:pt x="3727518" y="1829873"/>
                </a:lnTo>
                <a:lnTo>
                  <a:pt x="0" y="1829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2" name="Freeform 22"/>
          <p:cNvSpPr/>
          <p:nvPr/>
        </p:nvSpPr>
        <p:spPr>
          <a:xfrm>
            <a:off x="13485708" y="600101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70" y="0"/>
                </a:lnTo>
                <a:lnTo>
                  <a:pt x="287070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3" name="Freeform 23"/>
          <p:cNvSpPr/>
          <p:nvPr/>
        </p:nvSpPr>
        <p:spPr>
          <a:xfrm rot="-5400000">
            <a:off x="15447618" y="18191"/>
            <a:ext cx="2858573" cy="2822191"/>
          </a:xfrm>
          <a:custGeom>
            <a:avLst/>
            <a:gdLst/>
            <a:ahLst/>
            <a:cxnLst/>
            <a:rect l="l" t="t" r="r" b="b"/>
            <a:pathLst>
              <a:path w="2858573" h="2822191">
                <a:moveTo>
                  <a:pt x="0" y="0"/>
                </a:moveTo>
                <a:lnTo>
                  <a:pt x="2858573" y="0"/>
                </a:lnTo>
                <a:lnTo>
                  <a:pt x="2858573" y="2822191"/>
                </a:lnTo>
                <a:lnTo>
                  <a:pt x="0" y="28221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24" name="TextBox 24"/>
          <p:cNvSpPr txBox="1"/>
          <p:nvPr/>
        </p:nvSpPr>
        <p:spPr>
          <a:xfrm>
            <a:off x="13927067" y="662382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4481" y="3110477"/>
            <a:ext cx="4955827" cy="3078709"/>
            <a:chOff x="0" y="0"/>
            <a:chExt cx="999980" cy="621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9981" cy="621218"/>
            </a:xfrm>
            <a:custGeom>
              <a:avLst/>
              <a:gdLst/>
              <a:ahLst/>
              <a:cxnLst/>
              <a:rect l="l" t="t" r="r" b="b"/>
              <a:pathLst>
                <a:path w="999981" h="621218">
                  <a:moveTo>
                    <a:pt x="0" y="0"/>
                  </a:moveTo>
                  <a:lnTo>
                    <a:pt x="999981" y="0"/>
                  </a:lnTo>
                  <a:lnTo>
                    <a:pt x="999981" y="621218"/>
                  </a:lnTo>
                  <a:lnTo>
                    <a:pt x="0" y="621218"/>
                  </a:lnTo>
                  <a:close/>
                </a:path>
              </a:pathLst>
            </a:custGeom>
            <a:solidFill>
              <a:srgbClr val="4B91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99980" cy="659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74481" y="6557614"/>
            <a:ext cx="5071783" cy="3053111"/>
            <a:chOff x="0" y="0"/>
            <a:chExt cx="1023378" cy="6160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23378" cy="616053"/>
            </a:xfrm>
            <a:custGeom>
              <a:avLst/>
              <a:gdLst/>
              <a:ahLst/>
              <a:cxnLst/>
              <a:rect l="l" t="t" r="r" b="b"/>
              <a:pathLst>
                <a:path w="1023378" h="616053">
                  <a:moveTo>
                    <a:pt x="0" y="0"/>
                  </a:moveTo>
                  <a:lnTo>
                    <a:pt x="1023378" y="0"/>
                  </a:lnTo>
                  <a:lnTo>
                    <a:pt x="1023378" y="616053"/>
                  </a:lnTo>
                  <a:lnTo>
                    <a:pt x="0" y="616053"/>
                  </a:lnTo>
                  <a:close/>
                </a:path>
              </a:pathLst>
            </a:custGeom>
            <a:solidFill>
              <a:srgbClr val="F882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23378" cy="654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37760" y="3110477"/>
            <a:ext cx="4955827" cy="3069317"/>
            <a:chOff x="0" y="0"/>
            <a:chExt cx="999980" cy="6193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9981" cy="619323"/>
            </a:xfrm>
            <a:custGeom>
              <a:avLst/>
              <a:gdLst/>
              <a:ahLst/>
              <a:cxnLst/>
              <a:rect l="l" t="t" r="r" b="b"/>
              <a:pathLst>
                <a:path w="999981" h="619323">
                  <a:moveTo>
                    <a:pt x="0" y="0"/>
                  </a:moveTo>
                  <a:lnTo>
                    <a:pt x="999981" y="0"/>
                  </a:lnTo>
                  <a:lnTo>
                    <a:pt x="999981" y="619323"/>
                  </a:lnTo>
                  <a:lnTo>
                    <a:pt x="0" y="619323"/>
                  </a:lnTo>
                  <a:close/>
                </a:path>
              </a:pathLst>
            </a:custGeom>
            <a:solidFill>
              <a:srgbClr val="F6F6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99980" cy="657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737760" y="6557614"/>
            <a:ext cx="4955827" cy="3053111"/>
            <a:chOff x="0" y="0"/>
            <a:chExt cx="999980" cy="6160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99981" cy="616053"/>
            </a:xfrm>
            <a:custGeom>
              <a:avLst/>
              <a:gdLst/>
              <a:ahLst/>
              <a:cxnLst/>
              <a:rect l="l" t="t" r="r" b="b"/>
              <a:pathLst>
                <a:path w="999981" h="616053">
                  <a:moveTo>
                    <a:pt x="0" y="0"/>
                  </a:moveTo>
                  <a:lnTo>
                    <a:pt x="999981" y="0"/>
                  </a:lnTo>
                  <a:lnTo>
                    <a:pt x="999981" y="616053"/>
                  </a:lnTo>
                  <a:lnTo>
                    <a:pt x="0" y="616053"/>
                  </a:lnTo>
                  <a:close/>
                </a:path>
              </a:pathLst>
            </a:custGeom>
            <a:solidFill>
              <a:srgbClr val="4B91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99980" cy="654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585082" y="3110477"/>
            <a:ext cx="4955827" cy="3069317"/>
            <a:chOff x="0" y="0"/>
            <a:chExt cx="999980" cy="61932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9981" cy="619323"/>
            </a:xfrm>
            <a:custGeom>
              <a:avLst/>
              <a:gdLst/>
              <a:ahLst/>
              <a:cxnLst/>
              <a:rect l="l" t="t" r="r" b="b"/>
              <a:pathLst>
                <a:path w="999981" h="619323">
                  <a:moveTo>
                    <a:pt x="0" y="0"/>
                  </a:moveTo>
                  <a:lnTo>
                    <a:pt x="999981" y="0"/>
                  </a:lnTo>
                  <a:lnTo>
                    <a:pt x="999981" y="619323"/>
                  </a:lnTo>
                  <a:lnTo>
                    <a:pt x="0" y="619323"/>
                  </a:lnTo>
                  <a:close/>
                </a:path>
              </a:pathLst>
            </a:custGeom>
            <a:solidFill>
              <a:srgbClr val="F882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999980" cy="657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585082" y="6557614"/>
            <a:ext cx="4955827" cy="3053111"/>
            <a:chOff x="0" y="0"/>
            <a:chExt cx="999980" cy="6160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99981" cy="616053"/>
            </a:xfrm>
            <a:custGeom>
              <a:avLst/>
              <a:gdLst/>
              <a:ahLst/>
              <a:cxnLst/>
              <a:rect l="l" t="t" r="r" b="b"/>
              <a:pathLst>
                <a:path w="999981" h="616053">
                  <a:moveTo>
                    <a:pt x="0" y="0"/>
                  </a:moveTo>
                  <a:lnTo>
                    <a:pt x="999981" y="0"/>
                  </a:lnTo>
                  <a:lnTo>
                    <a:pt x="999981" y="616053"/>
                  </a:lnTo>
                  <a:lnTo>
                    <a:pt x="0" y="616053"/>
                  </a:lnTo>
                  <a:close/>
                </a:path>
              </a:pathLst>
            </a:custGeom>
            <a:solidFill>
              <a:srgbClr val="F6F6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999980" cy="654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2664284" y="3307886"/>
            <a:ext cx="1176220" cy="1171810"/>
          </a:xfrm>
          <a:custGeom>
            <a:avLst/>
            <a:gdLst/>
            <a:ahLst/>
            <a:cxnLst/>
            <a:rect l="l" t="t" r="r" b="b"/>
            <a:pathLst>
              <a:path w="1176220" h="1171810">
                <a:moveTo>
                  <a:pt x="0" y="0"/>
                </a:moveTo>
                <a:lnTo>
                  <a:pt x="1176221" y="0"/>
                </a:lnTo>
                <a:lnTo>
                  <a:pt x="1176221" y="1171810"/>
                </a:lnTo>
                <a:lnTo>
                  <a:pt x="0" y="11718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1" name="Freeform 21"/>
          <p:cNvSpPr/>
          <p:nvPr/>
        </p:nvSpPr>
        <p:spPr>
          <a:xfrm>
            <a:off x="8604958" y="3307886"/>
            <a:ext cx="1221430" cy="1221430"/>
          </a:xfrm>
          <a:custGeom>
            <a:avLst/>
            <a:gdLst/>
            <a:ahLst/>
            <a:cxnLst/>
            <a:rect l="l" t="t" r="r" b="b"/>
            <a:pathLst>
              <a:path w="1221430" h="1221430">
                <a:moveTo>
                  <a:pt x="0" y="0"/>
                </a:moveTo>
                <a:lnTo>
                  <a:pt x="1221430" y="0"/>
                </a:lnTo>
                <a:lnTo>
                  <a:pt x="1221430" y="1221430"/>
                </a:lnTo>
                <a:lnTo>
                  <a:pt x="0" y="1221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2" name="Freeform 22"/>
          <p:cNvSpPr/>
          <p:nvPr/>
        </p:nvSpPr>
        <p:spPr>
          <a:xfrm>
            <a:off x="14513883" y="3367301"/>
            <a:ext cx="1045814" cy="1162015"/>
          </a:xfrm>
          <a:custGeom>
            <a:avLst/>
            <a:gdLst/>
            <a:ahLst/>
            <a:cxnLst/>
            <a:rect l="l" t="t" r="r" b="b"/>
            <a:pathLst>
              <a:path w="1045814" h="1162015">
                <a:moveTo>
                  <a:pt x="0" y="0"/>
                </a:moveTo>
                <a:lnTo>
                  <a:pt x="1045814" y="0"/>
                </a:lnTo>
                <a:lnTo>
                  <a:pt x="1045814" y="1162015"/>
                </a:lnTo>
                <a:lnTo>
                  <a:pt x="0" y="1162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3" name="Freeform 23"/>
          <p:cNvSpPr/>
          <p:nvPr/>
        </p:nvSpPr>
        <p:spPr>
          <a:xfrm>
            <a:off x="2664284" y="6713061"/>
            <a:ext cx="1152698" cy="1148376"/>
          </a:xfrm>
          <a:custGeom>
            <a:avLst/>
            <a:gdLst/>
            <a:ahLst/>
            <a:cxnLst/>
            <a:rect l="l" t="t" r="r" b="b"/>
            <a:pathLst>
              <a:path w="1152698" h="1148376">
                <a:moveTo>
                  <a:pt x="0" y="0"/>
                </a:moveTo>
                <a:lnTo>
                  <a:pt x="1152699" y="0"/>
                </a:lnTo>
                <a:lnTo>
                  <a:pt x="1152699" y="1148375"/>
                </a:lnTo>
                <a:lnTo>
                  <a:pt x="0" y="11483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4" name="Freeform 24"/>
          <p:cNvSpPr/>
          <p:nvPr/>
        </p:nvSpPr>
        <p:spPr>
          <a:xfrm>
            <a:off x="8694697" y="6766272"/>
            <a:ext cx="1041952" cy="1041952"/>
          </a:xfrm>
          <a:custGeom>
            <a:avLst/>
            <a:gdLst/>
            <a:ahLst/>
            <a:cxnLst/>
            <a:rect l="l" t="t" r="r" b="b"/>
            <a:pathLst>
              <a:path w="1041952" h="1041952">
                <a:moveTo>
                  <a:pt x="0" y="0"/>
                </a:moveTo>
                <a:lnTo>
                  <a:pt x="1041952" y="0"/>
                </a:lnTo>
                <a:lnTo>
                  <a:pt x="1041952" y="1041953"/>
                </a:lnTo>
                <a:lnTo>
                  <a:pt x="0" y="1041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5" name="Freeform 25"/>
          <p:cNvSpPr/>
          <p:nvPr/>
        </p:nvSpPr>
        <p:spPr>
          <a:xfrm>
            <a:off x="1028700" y="633807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69" y="0"/>
                </a:lnTo>
                <a:lnTo>
                  <a:pt x="287069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6" name="Freeform 26"/>
          <p:cNvSpPr/>
          <p:nvPr/>
        </p:nvSpPr>
        <p:spPr>
          <a:xfrm rot="3038623">
            <a:off x="13965357" y="-32192"/>
            <a:ext cx="5037168" cy="2518584"/>
          </a:xfrm>
          <a:custGeom>
            <a:avLst/>
            <a:gdLst/>
            <a:ahLst/>
            <a:cxnLst/>
            <a:rect l="l" t="t" r="r" b="b"/>
            <a:pathLst>
              <a:path w="5037168" h="2518584">
                <a:moveTo>
                  <a:pt x="0" y="0"/>
                </a:moveTo>
                <a:lnTo>
                  <a:pt x="5037169" y="0"/>
                </a:lnTo>
                <a:lnTo>
                  <a:pt x="5037169" y="2518584"/>
                </a:lnTo>
                <a:lnTo>
                  <a:pt x="0" y="2518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27" name="Freeform 27"/>
          <p:cNvSpPr/>
          <p:nvPr/>
        </p:nvSpPr>
        <p:spPr>
          <a:xfrm>
            <a:off x="14541562" y="6691121"/>
            <a:ext cx="1170316" cy="1170316"/>
          </a:xfrm>
          <a:custGeom>
            <a:avLst/>
            <a:gdLst/>
            <a:ahLst/>
            <a:cxnLst/>
            <a:rect l="l" t="t" r="r" b="b"/>
            <a:pathLst>
              <a:path w="1170316" h="1170316">
                <a:moveTo>
                  <a:pt x="0" y="0"/>
                </a:moveTo>
                <a:lnTo>
                  <a:pt x="1170315" y="0"/>
                </a:lnTo>
                <a:lnTo>
                  <a:pt x="1170315" y="1170315"/>
                </a:lnTo>
                <a:lnTo>
                  <a:pt x="0" y="11703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8" name="TextBox 28"/>
          <p:cNvSpPr txBox="1"/>
          <p:nvPr/>
        </p:nvSpPr>
        <p:spPr>
          <a:xfrm>
            <a:off x="1018533" y="5032880"/>
            <a:ext cx="4407448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Učenici izrađuju kreativne proizvode, razvijaju poduzetničke i praktične vještine.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87205" y="4580107"/>
            <a:ext cx="3270105" cy="31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300" b="1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UČENIČKA ZADRUGA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87205" y="8619065"/>
            <a:ext cx="3270105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Kroz radionice učenici razvijaju nove vještine i kreativnost.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17342" y="8027245"/>
            <a:ext cx="3270105" cy="601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300" b="1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RADIONICE I PRAKTIČNE VJEŠTINE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984273" y="5000540"/>
            <a:ext cx="4264018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Sudjelujemo na školskim i državnim natjecanjima te razvijamo stručnost i timski duh.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80621" y="4580107"/>
            <a:ext cx="3270105" cy="31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300" b="1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NATJECANJA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174773" y="8538130"/>
            <a:ext cx="388301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F6F6F6"/>
                </a:solidFill>
                <a:latin typeface="Garet"/>
                <a:ea typeface="Garet"/>
                <a:cs typeface="Garet"/>
                <a:sym typeface="Garet"/>
              </a:rPr>
              <a:t>Mogućnost stručne prakse i stjecanja iskustva u europskim državama.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580621" y="8041560"/>
            <a:ext cx="3270105" cy="30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300" b="1">
                <a:solidFill>
                  <a:srgbClr val="F6F6F6"/>
                </a:solidFill>
                <a:latin typeface="Garet Bold"/>
                <a:ea typeface="Garet Bold"/>
                <a:cs typeface="Garet Bold"/>
                <a:sym typeface="Garet Bold"/>
              </a:rPr>
              <a:t>ERASMUS+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88361" y="1372689"/>
            <a:ext cx="14262308" cy="1461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85"/>
              </a:lnSpc>
            </a:pPr>
            <a:r>
              <a:rPr lang="en-US" sz="9077" b="1" spc="-299">
                <a:solidFill>
                  <a:srgbClr val="19415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Ostale aktivnosti u školi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703237" y="5095875"/>
            <a:ext cx="4556063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Učenici predstavljaju svoja zanimanja na sajmovima, modnim revijama i drugim događanjima.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703237" y="4752193"/>
            <a:ext cx="4837672" cy="31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300" b="1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SAJMOVI I JAVNA DOGAĐANJA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12693" y="8538130"/>
            <a:ext cx="386645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194152"/>
                </a:solidFill>
                <a:latin typeface="Garet"/>
                <a:ea typeface="Garet"/>
                <a:cs typeface="Garet"/>
                <a:sym typeface="Garet"/>
              </a:rPr>
              <a:t>Sudjelovanje u projektima koji potiču učenje, suradnju i razvoj novih ideja.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487020" y="8041560"/>
            <a:ext cx="3270105" cy="30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300" b="1">
                <a:solidFill>
                  <a:srgbClr val="194152"/>
                </a:solidFill>
                <a:latin typeface="Garet Bold"/>
                <a:ea typeface="Garet Bold"/>
                <a:cs typeface="Garet Bold"/>
                <a:sym typeface="Garet Bold"/>
              </a:rPr>
              <a:t>ŠKOLSKI PROJEKTI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15538" y="696089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ktivnosti u školi 1">
            <a:hlinkClick r:id="" action="ppaction://media"/>
            <a:extLst>
              <a:ext uri="{FF2B5EF4-FFF2-40B4-BE49-F238E27FC236}">
                <a16:creationId xmlns:a16="http://schemas.microsoft.com/office/drawing/2014/main" id="{32ACA359-6C5B-C3D5-A045-CE23CFD557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18" end="18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814387"/>
            <a:ext cx="15392400" cy="86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9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575" y="7235521"/>
            <a:ext cx="3051479" cy="305147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003854" y="7219738"/>
            <a:ext cx="3067262" cy="306726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54608" y="7219738"/>
            <a:ext cx="3067262" cy="30672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21870" y="7219738"/>
            <a:ext cx="3067262" cy="30672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69984" y="7219738"/>
            <a:ext cx="3067262" cy="306726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220738" y="7219738"/>
            <a:ext cx="3067262" cy="30672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1038225"/>
            <a:ext cx="6890844" cy="4877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469"/>
              </a:lnSpc>
            </a:pPr>
            <a:r>
              <a:rPr lang="en-US" sz="11335" b="1" spc="-374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Dan otvorenih vrata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655501" y="2721446"/>
            <a:ext cx="6098868" cy="3078709"/>
            <a:chOff x="0" y="0"/>
            <a:chExt cx="1230622" cy="62121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30622" cy="621218"/>
            </a:xfrm>
            <a:custGeom>
              <a:avLst/>
              <a:gdLst/>
              <a:ahLst/>
              <a:cxnLst/>
              <a:rect l="l" t="t" r="r" b="b"/>
              <a:pathLst>
                <a:path w="1230622" h="621218">
                  <a:moveTo>
                    <a:pt x="0" y="0"/>
                  </a:moveTo>
                  <a:lnTo>
                    <a:pt x="1230622" y="0"/>
                  </a:lnTo>
                  <a:lnTo>
                    <a:pt x="1230622" y="621218"/>
                  </a:lnTo>
                  <a:lnTo>
                    <a:pt x="0" y="621218"/>
                  </a:lnTo>
                  <a:close/>
                </a:path>
              </a:pathLst>
            </a:custGeom>
            <a:solidFill>
              <a:srgbClr val="4B91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30622" cy="659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5400000">
            <a:off x="14080472" y="1402509"/>
            <a:ext cx="5610038" cy="2805019"/>
          </a:xfrm>
          <a:custGeom>
            <a:avLst/>
            <a:gdLst/>
            <a:ahLst/>
            <a:cxnLst/>
            <a:rect l="l" t="t" r="r" b="b"/>
            <a:pathLst>
              <a:path w="5610038" h="2805019">
                <a:moveTo>
                  <a:pt x="0" y="0"/>
                </a:moveTo>
                <a:lnTo>
                  <a:pt x="5610037" y="0"/>
                </a:lnTo>
                <a:lnTo>
                  <a:pt x="5610037" y="2805019"/>
                </a:lnTo>
                <a:lnTo>
                  <a:pt x="0" y="28050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9" name="TextBox 19"/>
          <p:cNvSpPr txBox="1"/>
          <p:nvPr/>
        </p:nvSpPr>
        <p:spPr>
          <a:xfrm>
            <a:off x="11185151" y="3260676"/>
            <a:ext cx="5335100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9"/>
              </a:lnSpc>
            </a:pPr>
            <a:r>
              <a:rPr lang="en-US" sz="4299" b="1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četvrtak 7. svibnja 2026.</a:t>
            </a:r>
          </a:p>
          <a:p>
            <a:pPr algn="ctr">
              <a:lnSpc>
                <a:spcPts val="5159"/>
              </a:lnSpc>
            </a:pPr>
            <a:r>
              <a:rPr lang="en-US" sz="4299" b="1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u 17 sati</a:t>
            </a:r>
          </a:p>
        </p:txBody>
      </p:sp>
      <p:sp>
        <p:nvSpPr>
          <p:cNvPr id="20" name="Freeform 20"/>
          <p:cNvSpPr/>
          <p:nvPr/>
        </p:nvSpPr>
        <p:spPr>
          <a:xfrm>
            <a:off x="7106584" y="4738618"/>
            <a:ext cx="1405318" cy="1458177"/>
          </a:xfrm>
          <a:custGeom>
            <a:avLst/>
            <a:gdLst/>
            <a:ahLst/>
            <a:cxnLst/>
            <a:rect l="l" t="t" r="r" b="b"/>
            <a:pathLst>
              <a:path w="1405318" h="1458177">
                <a:moveTo>
                  <a:pt x="0" y="0"/>
                </a:moveTo>
                <a:lnTo>
                  <a:pt x="1405318" y="0"/>
                </a:lnTo>
                <a:lnTo>
                  <a:pt x="1405318" y="1458176"/>
                </a:lnTo>
                <a:lnTo>
                  <a:pt x="0" y="1458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1" name="Freeform 21"/>
          <p:cNvSpPr/>
          <p:nvPr/>
        </p:nvSpPr>
        <p:spPr>
          <a:xfrm>
            <a:off x="5550849" y="4738618"/>
            <a:ext cx="1405318" cy="1458177"/>
          </a:xfrm>
          <a:custGeom>
            <a:avLst/>
            <a:gdLst/>
            <a:ahLst/>
            <a:cxnLst/>
            <a:rect l="l" t="t" r="r" b="b"/>
            <a:pathLst>
              <a:path w="1405318" h="1458177">
                <a:moveTo>
                  <a:pt x="0" y="0"/>
                </a:moveTo>
                <a:lnTo>
                  <a:pt x="1405318" y="0"/>
                </a:lnTo>
                <a:lnTo>
                  <a:pt x="1405318" y="1458176"/>
                </a:lnTo>
                <a:lnTo>
                  <a:pt x="0" y="1458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2" name="Freeform 22"/>
          <p:cNvSpPr/>
          <p:nvPr/>
        </p:nvSpPr>
        <p:spPr>
          <a:xfrm>
            <a:off x="8511902" y="4738618"/>
            <a:ext cx="1405318" cy="1458177"/>
          </a:xfrm>
          <a:custGeom>
            <a:avLst/>
            <a:gdLst/>
            <a:ahLst/>
            <a:cxnLst/>
            <a:rect l="l" t="t" r="r" b="b"/>
            <a:pathLst>
              <a:path w="1405318" h="1458177">
                <a:moveTo>
                  <a:pt x="0" y="0"/>
                </a:moveTo>
                <a:lnTo>
                  <a:pt x="1405318" y="0"/>
                </a:lnTo>
                <a:lnTo>
                  <a:pt x="1405318" y="1458176"/>
                </a:lnTo>
                <a:lnTo>
                  <a:pt x="0" y="1458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9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39307" y="1808546"/>
            <a:ext cx="4028174" cy="3078709"/>
            <a:chOff x="0" y="0"/>
            <a:chExt cx="812800" cy="621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21218"/>
            </a:xfrm>
            <a:custGeom>
              <a:avLst/>
              <a:gdLst/>
              <a:ahLst/>
              <a:cxnLst/>
              <a:rect l="l" t="t" r="r" b="b"/>
              <a:pathLst>
                <a:path w="812800" h="621218">
                  <a:moveTo>
                    <a:pt x="0" y="0"/>
                  </a:moveTo>
                  <a:lnTo>
                    <a:pt x="812800" y="0"/>
                  </a:lnTo>
                  <a:lnTo>
                    <a:pt x="812800" y="621218"/>
                  </a:lnTo>
                  <a:lnTo>
                    <a:pt x="0" y="621218"/>
                  </a:lnTo>
                  <a:close/>
                </a:path>
              </a:pathLst>
            </a:custGeom>
            <a:solidFill>
              <a:srgbClr val="FFD93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659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39307" y="5425343"/>
            <a:ext cx="4028174" cy="3053111"/>
            <a:chOff x="0" y="0"/>
            <a:chExt cx="812800" cy="6160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16053"/>
            </a:xfrm>
            <a:custGeom>
              <a:avLst/>
              <a:gdLst/>
              <a:ahLst/>
              <a:cxnLst/>
              <a:rect l="l" t="t" r="r" b="b"/>
              <a:pathLst>
                <a:path w="812800" h="616053">
                  <a:moveTo>
                    <a:pt x="0" y="0"/>
                  </a:moveTo>
                  <a:lnTo>
                    <a:pt x="812800" y="0"/>
                  </a:lnTo>
                  <a:lnTo>
                    <a:pt x="812800" y="616053"/>
                  </a:lnTo>
                  <a:lnTo>
                    <a:pt x="0" y="616053"/>
                  </a:lnTo>
                  <a:close/>
                </a:path>
              </a:pathLst>
            </a:custGeom>
            <a:solidFill>
              <a:srgbClr val="1A4FC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654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78856" y="1817938"/>
            <a:ext cx="4028174" cy="3069317"/>
            <a:chOff x="0" y="0"/>
            <a:chExt cx="812800" cy="6193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19323"/>
            </a:xfrm>
            <a:custGeom>
              <a:avLst/>
              <a:gdLst/>
              <a:ahLst/>
              <a:cxnLst/>
              <a:rect l="l" t="t" r="r" b="b"/>
              <a:pathLst>
                <a:path w="812800" h="619323">
                  <a:moveTo>
                    <a:pt x="0" y="0"/>
                  </a:moveTo>
                  <a:lnTo>
                    <a:pt x="812800" y="0"/>
                  </a:lnTo>
                  <a:lnTo>
                    <a:pt x="812800" y="619323"/>
                  </a:lnTo>
                  <a:lnTo>
                    <a:pt x="0" y="619323"/>
                  </a:lnTo>
                  <a:close/>
                </a:path>
              </a:pathLst>
            </a:custGeom>
            <a:solidFill>
              <a:srgbClr val="F6F6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657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78856" y="5425343"/>
            <a:ext cx="4028174" cy="3053111"/>
            <a:chOff x="0" y="0"/>
            <a:chExt cx="812800" cy="6160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16053"/>
            </a:xfrm>
            <a:custGeom>
              <a:avLst/>
              <a:gdLst/>
              <a:ahLst/>
              <a:cxnLst/>
              <a:rect l="l" t="t" r="r" b="b"/>
              <a:pathLst>
                <a:path w="812800" h="616053">
                  <a:moveTo>
                    <a:pt x="0" y="0"/>
                  </a:moveTo>
                  <a:lnTo>
                    <a:pt x="812800" y="0"/>
                  </a:lnTo>
                  <a:lnTo>
                    <a:pt x="812800" y="616053"/>
                  </a:lnTo>
                  <a:lnTo>
                    <a:pt x="0" y="616053"/>
                  </a:lnTo>
                  <a:close/>
                </a:path>
              </a:pathLst>
            </a:custGeom>
            <a:solidFill>
              <a:srgbClr val="F882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654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005391" y="2131768"/>
            <a:ext cx="2330572" cy="2330572"/>
          </a:xfrm>
          <a:custGeom>
            <a:avLst/>
            <a:gdLst/>
            <a:ahLst/>
            <a:cxnLst/>
            <a:rect l="l" t="t" r="r" b="b"/>
            <a:pathLst>
              <a:path w="2330572" h="2330572">
                <a:moveTo>
                  <a:pt x="0" y="0"/>
                </a:moveTo>
                <a:lnTo>
                  <a:pt x="2330572" y="0"/>
                </a:lnTo>
                <a:lnTo>
                  <a:pt x="2330572" y="2330572"/>
                </a:lnTo>
                <a:lnTo>
                  <a:pt x="0" y="2330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5" name="Freeform 15"/>
          <p:cNvSpPr/>
          <p:nvPr/>
        </p:nvSpPr>
        <p:spPr>
          <a:xfrm>
            <a:off x="10069810" y="5768314"/>
            <a:ext cx="2367170" cy="2367170"/>
          </a:xfrm>
          <a:custGeom>
            <a:avLst/>
            <a:gdLst/>
            <a:ahLst/>
            <a:cxnLst/>
            <a:rect l="l" t="t" r="r" b="b"/>
            <a:pathLst>
              <a:path w="2367170" h="2367170">
                <a:moveTo>
                  <a:pt x="0" y="0"/>
                </a:moveTo>
                <a:lnTo>
                  <a:pt x="2367169" y="0"/>
                </a:lnTo>
                <a:lnTo>
                  <a:pt x="2367169" y="2367169"/>
                </a:lnTo>
                <a:lnTo>
                  <a:pt x="0" y="2367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6" name="Freeform 16"/>
          <p:cNvSpPr/>
          <p:nvPr/>
        </p:nvSpPr>
        <p:spPr>
          <a:xfrm>
            <a:off x="14112090" y="6195514"/>
            <a:ext cx="3361707" cy="1512768"/>
          </a:xfrm>
          <a:custGeom>
            <a:avLst/>
            <a:gdLst/>
            <a:ahLst/>
            <a:cxnLst/>
            <a:rect l="l" t="t" r="r" b="b"/>
            <a:pathLst>
              <a:path w="3361707" h="1512768">
                <a:moveTo>
                  <a:pt x="0" y="0"/>
                </a:moveTo>
                <a:lnTo>
                  <a:pt x="3361707" y="0"/>
                </a:lnTo>
                <a:lnTo>
                  <a:pt x="3361707" y="1512769"/>
                </a:lnTo>
                <a:lnTo>
                  <a:pt x="0" y="1512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7" name="Freeform 17"/>
          <p:cNvSpPr/>
          <p:nvPr/>
        </p:nvSpPr>
        <p:spPr>
          <a:xfrm>
            <a:off x="14618453" y="2210082"/>
            <a:ext cx="2348981" cy="2348981"/>
          </a:xfrm>
          <a:custGeom>
            <a:avLst/>
            <a:gdLst/>
            <a:ahLst/>
            <a:cxnLst/>
            <a:rect l="l" t="t" r="r" b="b"/>
            <a:pathLst>
              <a:path w="2348981" h="2348981">
                <a:moveTo>
                  <a:pt x="0" y="0"/>
                </a:moveTo>
                <a:lnTo>
                  <a:pt x="2348981" y="0"/>
                </a:lnTo>
                <a:lnTo>
                  <a:pt x="2348981" y="2348981"/>
                </a:lnTo>
                <a:lnTo>
                  <a:pt x="0" y="23489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8" name="Freeform 18"/>
          <p:cNvSpPr/>
          <p:nvPr/>
        </p:nvSpPr>
        <p:spPr>
          <a:xfrm>
            <a:off x="1028700" y="633807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69" y="0"/>
                </a:lnTo>
                <a:lnTo>
                  <a:pt x="287069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19" name="Group 19"/>
          <p:cNvGrpSpPr/>
          <p:nvPr/>
        </p:nvGrpSpPr>
        <p:grpSpPr>
          <a:xfrm>
            <a:off x="1028700" y="4887255"/>
            <a:ext cx="7696257" cy="3591199"/>
            <a:chOff x="0" y="0"/>
            <a:chExt cx="1027345" cy="47937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27345" cy="479376"/>
            </a:xfrm>
            <a:custGeom>
              <a:avLst/>
              <a:gdLst/>
              <a:ahLst/>
              <a:cxnLst/>
              <a:rect l="l" t="t" r="r" b="b"/>
              <a:pathLst>
                <a:path w="1027345" h="479376">
                  <a:moveTo>
                    <a:pt x="0" y="0"/>
                  </a:moveTo>
                  <a:lnTo>
                    <a:pt x="1027345" y="0"/>
                  </a:lnTo>
                  <a:lnTo>
                    <a:pt x="1027345" y="479376"/>
                  </a:lnTo>
                  <a:lnTo>
                    <a:pt x="0" y="479376"/>
                  </a:lnTo>
                  <a:close/>
                </a:path>
              </a:pathLst>
            </a:custGeom>
            <a:solidFill>
              <a:srgbClr val="FFD93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027345" cy="517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439671" y="5143500"/>
            <a:ext cx="765618" cy="765618"/>
          </a:xfrm>
          <a:custGeom>
            <a:avLst/>
            <a:gdLst/>
            <a:ahLst/>
            <a:cxnLst/>
            <a:rect l="l" t="t" r="r" b="b"/>
            <a:pathLst>
              <a:path w="765618" h="765618">
                <a:moveTo>
                  <a:pt x="0" y="0"/>
                </a:moveTo>
                <a:lnTo>
                  <a:pt x="765618" y="0"/>
                </a:lnTo>
                <a:lnTo>
                  <a:pt x="765618" y="765618"/>
                </a:lnTo>
                <a:lnTo>
                  <a:pt x="0" y="7656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3" name="Freeform 23"/>
          <p:cNvSpPr/>
          <p:nvPr/>
        </p:nvSpPr>
        <p:spPr>
          <a:xfrm>
            <a:off x="1404455" y="6398194"/>
            <a:ext cx="800834" cy="569320"/>
          </a:xfrm>
          <a:custGeom>
            <a:avLst/>
            <a:gdLst/>
            <a:ahLst/>
            <a:cxnLst/>
            <a:rect l="l" t="t" r="r" b="b"/>
            <a:pathLst>
              <a:path w="800834" h="569320">
                <a:moveTo>
                  <a:pt x="0" y="0"/>
                </a:moveTo>
                <a:lnTo>
                  <a:pt x="800834" y="0"/>
                </a:lnTo>
                <a:lnTo>
                  <a:pt x="800834" y="569321"/>
                </a:lnTo>
                <a:lnTo>
                  <a:pt x="0" y="5693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4" name="Freeform 24"/>
          <p:cNvSpPr/>
          <p:nvPr/>
        </p:nvSpPr>
        <p:spPr>
          <a:xfrm>
            <a:off x="1507068" y="7289084"/>
            <a:ext cx="588247" cy="846399"/>
          </a:xfrm>
          <a:custGeom>
            <a:avLst/>
            <a:gdLst/>
            <a:ahLst/>
            <a:cxnLst/>
            <a:rect l="l" t="t" r="r" b="b"/>
            <a:pathLst>
              <a:path w="588247" h="846399">
                <a:moveTo>
                  <a:pt x="0" y="0"/>
                </a:moveTo>
                <a:lnTo>
                  <a:pt x="588247" y="0"/>
                </a:lnTo>
                <a:lnTo>
                  <a:pt x="588247" y="846399"/>
                </a:lnTo>
                <a:lnTo>
                  <a:pt x="0" y="846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5" name="TextBox 25"/>
          <p:cNvSpPr txBox="1"/>
          <p:nvPr/>
        </p:nvSpPr>
        <p:spPr>
          <a:xfrm>
            <a:off x="1110213" y="1835492"/>
            <a:ext cx="5845547" cy="1461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85"/>
              </a:lnSpc>
            </a:pPr>
            <a:r>
              <a:rPr lang="en-US" sz="9077" b="1" spc="-299">
                <a:solidFill>
                  <a:srgbClr val="F6F6F6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Posjetite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10213" y="3097500"/>
            <a:ext cx="7133629" cy="1461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85"/>
              </a:lnSpc>
            </a:pPr>
            <a:r>
              <a:rPr lang="en-US" sz="9077" b="1" spc="-299">
                <a:solidFill>
                  <a:srgbClr val="FFD935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nas!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15538" y="696089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09665" y="5225389"/>
            <a:ext cx="233440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-89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031 506 150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609665" y="6366872"/>
            <a:ext cx="548332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-89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ured@ss-obrtnicka.skole.hr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609665" y="7508355"/>
            <a:ext cx="5634177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spc="-89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Trg bana J. Jelačića 24, Osijek</a:t>
            </a:r>
          </a:p>
        </p:txBody>
      </p:sp>
      <p:sp>
        <p:nvSpPr>
          <p:cNvPr id="31" name="Freeform 31"/>
          <p:cNvSpPr/>
          <p:nvPr/>
        </p:nvSpPr>
        <p:spPr>
          <a:xfrm flipH="1">
            <a:off x="0" y="8263905"/>
            <a:ext cx="2023095" cy="2023095"/>
          </a:xfrm>
          <a:custGeom>
            <a:avLst/>
            <a:gdLst/>
            <a:ahLst/>
            <a:cxnLst/>
            <a:rect l="l" t="t" r="r" b="b"/>
            <a:pathLst>
              <a:path w="2023095" h="2023095">
                <a:moveTo>
                  <a:pt x="2023095" y="0"/>
                </a:moveTo>
                <a:lnTo>
                  <a:pt x="0" y="0"/>
                </a:lnTo>
                <a:lnTo>
                  <a:pt x="0" y="2023095"/>
                </a:lnTo>
                <a:lnTo>
                  <a:pt x="2023095" y="2023095"/>
                </a:lnTo>
                <a:lnTo>
                  <a:pt x="2023095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2" name="Freeform 32"/>
          <p:cNvSpPr/>
          <p:nvPr/>
        </p:nvSpPr>
        <p:spPr>
          <a:xfrm rot="-10800000" flipH="1">
            <a:off x="16247753" y="-67664"/>
            <a:ext cx="2023095" cy="2023095"/>
          </a:xfrm>
          <a:custGeom>
            <a:avLst/>
            <a:gdLst/>
            <a:ahLst/>
            <a:cxnLst/>
            <a:rect l="l" t="t" r="r" b="b"/>
            <a:pathLst>
              <a:path w="2023095" h="2023095">
                <a:moveTo>
                  <a:pt x="2023094" y="0"/>
                </a:moveTo>
                <a:lnTo>
                  <a:pt x="0" y="0"/>
                </a:lnTo>
                <a:lnTo>
                  <a:pt x="0" y="2023095"/>
                </a:lnTo>
                <a:lnTo>
                  <a:pt x="2023094" y="2023095"/>
                </a:lnTo>
                <a:lnTo>
                  <a:pt x="202309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3" name="TextBox 33"/>
          <p:cNvSpPr txBox="1"/>
          <p:nvPr/>
        </p:nvSpPr>
        <p:spPr>
          <a:xfrm>
            <a:off x="11548603" y="9011854"/>
            <a:ext cx="6357819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</a:pPr>
            <a:r>
              <a:rPr lang="en-US" sz="5000" i="1" spc="-165">
                <a:solidFill>
                  <a:srgbClr val="FFD935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Hvala na pozornosti!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9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50584"/>
            <a:ext cx="7890743" cy="5336416"/>
            <a:chOff x="0" y="0"/>
            <a:chExt cx="2078220" cy="14054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8220" cy="1405476"/>
            </a:xfrm>
            <a:custGeom>
              <a:avLst/>
              <a:gdLst/>
              <a:ahLst/>
              <a:cxnLst/>
              <a:rect l="l" t="t" r="r" b="b"/>
              <a:pathLst>
                <a:path w="2078220" h="1405476">
                  <a:moveTo>
                    <a:pt x="0" y="0"/>
                  </a:moveTo>
                  <a:lnTo>
                    <a:pt x="2078220" y="0"/>
                  </a:lnTo>
                  <a:lnTo>
                    <a:pt x="2078220" y="1405476"/>
                  </a:lnTo>
                  <a:lnTo>
                    <a:pt x="0" y="1405476"/>
                  </a:lnTo>
                  <a:close/>
                </a:path>
              </a:pathLst>
            </a:custGeom>
            <a:solidFill>
              <a:srgbClr val="FFD935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078220" cy="1405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0931" y="5143500"/>
            <a:ext cx="4551156" cy="4397555"/>
          </a:xfrm>
          <a:custGeom>
            <a:avLst/>
            <a:gdLst/>
            <a:ahLst/>
            <a:cxnLst/>
            <a:rect l="l" t="t" r="r" b="b"/>
            <a:pathLst>
              <a:path w="4551156" h="4397555">
                <a:moveTo>
                  <a:pt x="0" y="0"/>
                </a:moveTo>
                <a:lnTo>
                  <a:pt x="4551156" y="0"/>
                </a:lnTo>
                <a:lnTo>
                  <a:pt x="4551156" y="4397555"/>
                </a:lnTo>
                <a:lnTo>
                  <a:pt x="0" y="4397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7890743" cy="5143500"/>
            <a:chOff x="0" y="0"/>
            <a:chExt cx="2078220" cy="13546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8220" cy="1354667"/>
            </a:xfrm>
            <a:custGeom>
              <a:avLst/>
              <a:gdLst/>
              <a:ahLst/>
              <a:cxnLst/>
              <a:rect l="l" t="t" r="r" b="b"/>
              <a:pathLst>
                <a:path w="2078220" h="1354667">
                  <a:moveTo>
                    <a:pt x="0" y="0"/>
                  </a:moveTo>
                  <a:lnTo>
                    <a:pt x="2078220" y="0"/>
                  </a:lnTo>
                  <a:lnTo>
                    <a:pt x="2078220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D935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078220" cy="1354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08817" y="1695151"/>
            <a:ext cx="5835935" cy="2509452"/>
          </a:xfrm>
          <a:custGeom>
            <a:avLst/>
            <a:gdLst/>
            <a:ahLst/>
            <a:cxnLst/>
            <a:rect l="l" t="t" r="r" b="b"/>
            <a:pathLst>
              <a:path w="5835935" h="2509452">
                <a:moveTo>
                  <a:pt x="0" y="0"/>
                </a:moveTo>
                <a:lnTo>
                  <a:pt x="5835935" y="0"/>
                </a:lnTo>
                <a:lnTo>
                  <a:pt x="5835935" y="2509451"/>
                </a:lnTo>
                <a:lnTo>
                  <a:pt x="0" y="25094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>
            <a:off x="7890743" y="5368766"/>
            <a:ext cx="6496675" cy="4918234"/>
          </a:xfrm>
          <a:custGeom>
            <a:avLst/>
            <a:gdLst/>
            <a:ahLst/>
            <a:cxnLst/>
            <a:rect l="l" t="t" r="r" b="b"/>
            <a:pathLst>
              <a:path w="6496675" h="4918234">
                <a:moveTo>
                  <a:pt x="0" y="0"/>
                </a:moveTo>
                <a:lnTo>
                  <a:pt x="6496675" y="0"/>
                </a:lnTo>
                <a:lnTo>
                  <a:pt x="6496675" y="4918234"/>
                </a:lnTo>
                <a:lnTo>
                  <a:pt x="0" y="4918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TextBox 11"/>
          <p:cNvSpPr txBox="1"/>
          <p:nvPr/>
        </p:nvSpPr>
        <p:spPr>
          <a:xfrm>
            <a:off x="9480316" y="1280331"/>
            <a:ext cx="6955703" cy="3472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960"/>
              </a:lnSpc>
              <a:spcBef>
                <a:spcPct val="0"/>
              </a:spcBef>
            </a:pPr>
            <a:r>
              <a:rPr lang="en-US" sz="12960" b="1" i="1" spc="-427">
                <a:solidFill>
                  <a:srgbClr val="FFD935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Kako do nas?</a:t>
            </a:r>
          </a:p>
        </p:txBody>
      </p:sp>
      <p:sp>
        <p:nvSpPr>
          <p:cNvPr id="12" name="Freeform 12"/>
          <p:cNvSpPr/>
          <p:nvPr/>
        </p:nvSpPr>
        <p:spPr>
          <a:xfrm rot="-5400000">
            <a:off x="13733483" y="8369185"/>
            <a:ext cx="2569031" cy="1261161"/>
          </a:xfrm>
          <a:custGeom>
            <a:avLst/>
            <a:gdLst/>
            <a:ahLst/>
            <a:cxnLst/>
            <a:rect l="l" t="t" r="r" b="b"/>
            <a:pathLst>
              <a:path w="2569031" h="1261161">
                <a:moveTo>
                  <a:pt x="0" y="0"/>
                </a:moveTo>
                <a:lnTo>
                  <a:pt x="2569031" y="0"/>
                </a:lnTo>
                <a:lnTo>
                  <a:pt x="2569031" y="1261161"/>
                </a:lnTo>
                <a:lnTo>
                  <a:pt x="0" y="1261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3" name="Freeform 13"/>
          <p:cNvSpPr/>
          <p:nvPr/>
        </p:nvSpPr>
        <p:spPr>
          <a:xfrm rot="-10800000">
            <a:off x="15291767" y="3460196"/>
            <a:ext cx="2288503" cy="1490388"/>
          </a:xfrm>
          <a:custGeom>
            <a:avLst/>
            <a:gdLst/>
            <a:ahLst/>
            <a:cxnLst/>
            <a:rect l="l" t="t" r="r" b="b"/>
            <a:pathLst>
              <a:path w="2288503" h="1490388">
                <a:moveTo>
                  <a:pt x="0" y="0"/>
                </a:moveTo>
                <a:lnTo>
                  <a:pt x="2288504" y="0"/>
                </a:lnTo>
                <a:lnTo>
                  <a:pt x="2288504" y="1490388"/>
                </a:lnTo>
                <a:lnTo>
                  <a:pt x="0" y="1490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4" name="Freeform 14"/>
          <p:cNvSpPr/>
          <p:nvPr/>
        </p:nvSpPr>
        <p:spPr>
          <a:xfrm>
            <a:off x="13485708" y="600101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70" y="0"/>
                </a:lnTo>
                <a:lnTo>
                  <a:pt x="287070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15" name="Group 15"/>
          <p:cNvGrpSpPr/>
          <p:nvPr/>
        </p:nvGrpSpPr>
        <p:grpSpPr>
          <a:xfrm>
            <a:off x="10973532" y="7193137"/>
            <a:ext cx="1759004" cy="175900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66FF"/>
            </a:solidFill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780682" y="6747211"/>
            <a:ext cx="3310674" cy="2085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68"/>
              </a:lnSpc>
            </a:pPr>
            <a:r>
              <a:rPr lang="en-US" sz="4239" b="1" i="1" spc="-139">
                <a:solidFill>
                  <a:srgbClr val="F6F6F6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Trg bana J. Jelačića 24, Osijek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89432" y="7636429"/>
            <a:ext cx="1927204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 b="1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</a:t>
            </a:r>
          </a:p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b="1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Osijek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27067" y="662382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9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33807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69" y="0"/>
                </a:lnTo>
                <a:lnTo>
                  <a:pt x="287069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10728270" y="1842447"/>
            <a:ext cx="6089015" cy="2478492"/>
            <a:chOff x="0" y="0"/>
            <a:chExt cx="812800" cy="330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330845"/>
            </a:xfrm>
            <a:custGeom>
              <a:avLst/>
              <a:gdLst/>
              <a:ahLst/>
              <a:cxnLst/>
              <a:rect l="l" t="t" r="r" b="b"/>
              <a:pathLst>
                <a:path w="812800" h="330845">
                  <a:moveTo>
                    <a:pt x="0" y="0"/>
                  </a:moveTo>
                  <a:lnTo>
                    <a:pt x="812800" y="0"/>
                  </a:lnTo>
                  <a:lnTo>
                    <a:pt x="812800" y="330845"/>
                  </a:lnTo>
                  <a:lnTo>
                    <a:pt x="0" y="330845"/>
                  </a:lnTo>
                  <a:close/>
                </a:path>
              </a:pathLst>
            </a:custGeom>
            <a:solidFill>
              <a:srgbClr val="F6F6F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36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728270" y="4606688"/>
            <a:ext cx="6089015" cy="2478492"/>
            <a:chOff x="0" y="0"/>
            <a:chExt cx="812800" cy="3308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330845"/>
            </a:xfrm>
            <a:custGeom>
              <a:avLst/>
              <a:gdLst/>
              <a:ahLst/>
              <a:cxnLst/>
              <a:rect l="l" t="t" r="r" b="b"/>
              <a:pathLst>
                <a:path w="812800" h="330845">
                  <a:moveTo>
                    <a:pt x="0" y="0"/>
                  </a:moveTo>
                  <a:lnTo>
                    <a:pt x="812800" y="0"/>
                  </a:lnTo>
                  <a:lnTo>
                    <a:pt x="812800" y="330845"/>
                  </a:lnTo>
                  <a:lnTo>
                    <a:pt x="0" y="330845"/>
                  </a:lnTo>
                  <a:close/>
                </a:path>
              </a:pathLst>
            </a:custGeom>
            <a:solidFill>
              <a:srgbClr val="FFD93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36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28270" y="7327080"/>
            <a:ext cx="6089015" cy="2453109"/>
            <a:chOff x="0" y="0"/>
            <a:chExt cx="812800" cy="3274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327456"/>
            </a:xfrm>
            <a:custGeom>
              <a:avLst/>
              <a:gdLst/>
              <a:ahLst/>
              <a:cxnLst/>
              <a:rect l="l" t="t" r="r" b="b"/>
              <a:pathLst>
                <a:path w="812800" h="327456">
                  <a:moveTo>
                    <a:pt x="0" y="0"/>
                  </a:moveTo>
                  <a:lnTo>
                    <a:pt x="812800" y="0"/>
                  </a:lnTo>
                  <a:lnTo>
                    <a:pt x="812800" y="327456"/>
                  </a:lnTo>
                  <a:lnTo>
                    <a:pt x="0" y="327456"/>
                  </a:lnTo>
                  <a:close/>
                </a:path>
              </a:pathLst>
            </a:custGeom>
            <a:solidFill>
              <a:srgbClr val="F882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365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5591456"/>
            <a:ext cx="7438430" cy="4695544"/>
            <a:chOff x="0" y="0"/>
            <a:chExt cx="9917907" cy="626072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t="2569" b="2569"/>
            <a:stretch>
              <a:fillRect/>
            </a:stretch>
          </p:blipFill>
          <p:spPr>
            <a:xfrm>
              <a:off x="0" y="0"/>
              <a:ext cx="9917907" cy="6260726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1415538" y="696089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15524" y="2540599"/>
            <a:ext cx="5023086" cy="14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školovanje se odvija u učionicama i radionicama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traje 3 godine (kozmetičari 4)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na kraju se polaže završni ispit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82112" y="2138299"/>
            <a:ext cx="4981332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 b="1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ŠKOLA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15524" y="5405116"/>
            <a:ext cx="4847919" cy="14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nastava u jutarnjoj smjeni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strukovni moduli - male grupe učenika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školski praktikumi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282112" y="4902541"/>
            <a:ext cx="4981332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 b="1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VOĐENI PROCES UČENJA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15524" y="8146808"/>
            <a:ext cx="5023086" cy="107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provodi se u obrtničkoj radionici, salonu ili radnji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10101"/>
                </a:solidFill>
                <a:latin typeface="Poppins"/>
                <a:ea typeface="Poppins"/>
                <a:cs typeface="Poppins"/>
                <a:sym typeface="Poppins"/>
              </a:rPr>
              <a:t>učenik uči i radi uz mentora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82112" y="7622933"/>
            <a:ext cx="4981332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 b="1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UČENJE TEMELJENO NA RADU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1880547"/>
            <a:ext cx="7694246" cy="221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39"/>
              </a:lnSpc>
            </a:pPr>
            <a:r>
              <a:rPr lang="en-US" sz="6999" b="1" spc="-230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Kako izgleda školovanje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3909" y="4037353"/>
            <a:ext cx="7689037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99"/>
              </a:lnSpc>
            </a:pPr>
            <a:r>
              <a:rPr lang="en-US" sz="6999" b="1" spc="-230">
                <a:solidFill>
                  <a:srgbClr val="FFD935"/>
                </a:solidFill>
                <a:latin typeface="Poppins Bold"/>
                <a:ea typeface="Poppins Bold"/>
                <a:cs typeface="Poppins Bold"/>
                <a:sym typeface="Poppins Bold"/>
              </a:rPr>
              <a:t>u našoj školi?</a:t>
            </a:r>
          </a:p>
        </p:txBody>
      </p:sp>
      <p:sp>
        <p:nvSpPr>
          <p:cNvPr id="23" name="Freeform 23"/>
          <p:cNvSpPr/>
          <p:nvPr/>
        </p:nvSpPr>
        <p:spPr>
          <a:xfrm rot="-5400000">
            <a:off x="6265287" y="6802215"/>
            <a:ext cx="4692573" cy="2346287"/>
          </a:xfrm>
          <a:custGeom>
            <a:avLst/>
            <a:gdLst/>
            <a:ahLst/>
            <a:cxnLst/>
            <a:rect l="l" t="t" r="r" b="b"/>
            <a:pathLst>
              <a:path w="4692573" h="2346287">
                <a:moveTo>
                  <a:pt x="0" y="0"/>
                </a:moveTo>
                <a:lnTo>
                  <a:pt x="4692573" y="0"/>
                </a:lnTo>
                <a:lnTo>
                  <a:pt x="4692573" y="2346286"/>
                </a:lnTo>
                <a:lnTo>
                  <a:pt x="0" y="2346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388583" y="1171287"/>
            <a:ext cx="4685147" cy="2342573"/>
          </a:xfrm>
          <a:custGeom>
            <a:avLst/>
            <a:gdLst/>
            <a:ahLst/>
            <a:cxnLst/>
            <a:rect l="l" t="t" r="r" b="b"/>
            <a:pathLst>
              <a:path w="4685147" h="2342573">
                <a:moveTo>
                  <a:pt x="0" y="0"/>
                </a:moveTo>
                <a:lnTo>
                  <a:pt x="4685147" y="0"/>
                </a:lnTo>
                <a:lnTo>
                  <a:pt x="4685147" y="2342573"/>
                </a:lnTo>
                <a:lnTo>
                  <a:pt x="0" y="2342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 rot="-5400000">
            <a:off x="12743425" y="4685147"/>
            <a:ext cx="2790042" cy="2790042"/>
          </a:xfrm>
          <a:custGeom>
            <a:avLst/>
            <a:gdLst/>
            <a:ahLst/>
            <a:cxnLst/>
            <a:rect l="l" t="t" r="r" b="b"/>
            <a:pathLst>
              <a:path w="2790042" h="2790042">
                <a:moveTo>
                  <a:pt x="0" y="0"/>
                </a:moveTo>
                <a:lnTo>
                  <a:pt x="2790042" y="0"/>
                </a:lnTo>
                <a:lnTo>
                  <a:pt x="2790042" y="2790042"/>
                </a:lnTo>
                <a:lnTo>
                  <a:pt x="0" y="2790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 rot="-5400000">
            <a:off x="15515713" y="4702902"/>
            <a:ext cx="2790042" cy="2754533"/>
          </a:xfrm>
          <a:custGeom>
            <a:avLst/>
            <a:gdLst/>
            <a:ahLst/>
            <a:cxnLst/>
            <a:rect l="l" t="t" r="r" b="b"/>
            <a:pathLst>
              <a:path w="2790042" h="2754533">
                <a:moveTo>
                  <a:pt x="0" y="0"/>
                </a:moveTo>
                <a:lnTo>
                  <a:pt x="2790042" y="0"/>
                </a:lnTo>
                <a:lnTo>
                  <a:pt x="2790042" y="2754532"/>
                </a:lnTo>
                <a:lnTo>
                  <a:pt x="0" y="27545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grpSp>
        <p:nvGrpSpPr>
          <p:cNvPr id="5" name="Group 5"/>
          <p:cNvGrpSpPr/>
          <p:nvPr/>
        </p:nvGrpSpPr>
        <p:grpSpPr>
          <a:xfrm>
            <a:off x="480969" y="7403230"/>
            <a:ext cx="2376969" cy="2376959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4727" r="-24727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7" name="Freeform 7"/>
          <p:cNvSpPr/>
          <p:nvPr/>
        </p:nvSpPr>
        <p:spPr>
          <a:xfrm rot="-10800000">
            <a:off x="3508309" y="7512348"/>
            <a:ext cx="2288503" cy="1490388"/>
          </a:xfrm>
          <a:custGeom>
            <a:avLst/>
            <a:gdLst/>
            <a:ahLst/>
            <a:cxnLst/>
            <a:rect l="l" t="t" r="r" b="b"/>
            <a:pathLst>
              <a:path w="2288503" h="1490388">
                <a:moveTo>
                  <a:pt x="0" y="0"/>
                </a:moveTo>
                <a:lnTo>
                  <a:pt x="2288503" y="0"/>
                </a:lnTo>
                <a:lnTo>
                  <a:pt x="2288503" y="1490388"/>
                </a:lnTo>
                <a:lnTo>
                  <a:pt x="0" y="1490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3508309" y="3653112"/>
            <a:ext cx="2288503" cy="1490388"/>
          </a:xfrm>
          <a:custGeom>
            <a:avLst/>
            <a:gdLst/>
            <a:ahLst/>
            <a:cxnLst/>
            <a:rect l="l" t="t" r="r" b="b"/>
            <a:pathLst>
              <a:path w="2288503" h="1490388">
                <a:moveTo>
                  <a:pt x="0" y="0"/>
                </a:moveTo>
                <a:lnTo>
                  <a:pt x="2288503" y="0"/>
                </a:lnTo>
                <a:lnTo>
                  <a:pt x="2288503" y="1490388"/>
                </a:lnTo>
                <a:lnTo>
                  <a:pt x="0" y="1490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1028700" y="633807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69" y="0"/>
                </a:lnTo>
                <a:lnTo>
                  <a:pt x="287069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>
            <a:off x="9902443" y="0"/>
            <a:ext cx="8385557" cy="4685147"/>
          </a:xfrm>
          <a:custGeom>
            <a:avLst/>
            <a:gdLst/>
            <a:ahLst/>
            <a:cxnLst/>
            <a:rect l="l" t="t" r="r" b="b"/>
            <a:pathLst>
              <a:path w="8385557" h="4685147">
                <a:moveTo>
                  <a:pt x="0" y="0"/>
                </a:moveTo>
                <a:lnTo>
                  <a:pt x="8385557" y="0"/>
                </a:lnTo>
                <a:lnTo>
                  <a:pt x="8385557" y="4685147"/>
                </a:lnTo>
                <a:lnTo>
                  <a:pt x="0" y="4685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TextBox 11"/>
          <p:cNvSpPr txBox="1"/>
          <p:nvPr/>
        </p:nvSpPr>
        <p:spPr>
          <a:xfrm>
            <a:off x="3224059" y="5449999"/>
            <a:ext cx="8067697" cy="179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981"/>
              </a:lnSpc>
            </a:pPr>
            <a:r>
              <a:rPr lang="en-US" sz="11801" b="1" spc="-389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Zanimanja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5538" y="696089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9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52338" y="0"/>
            <a:ext cx="7735662" cy="10287000"/>
            <a:chOff x="0" y="0"/>
            <a:chExt cx="1198456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98456" cy="1593725"/>
            </a:xfrm>
            <a:custGeom>
              <a:avLst/>
              <a:gdLst/>
              <a:ahLst/>
              <a:cxnLst/>
              <a:rect l="l" t="t" r="r" b="b"/>
              <a:pathLst>
                <a:path w="1198456" h="1593725">
                  <a:moveTo>
                    <a:pt x="0" y="0"/>
                  </a:moveTo>
                  <a:lnTo>
                    <a:pt x="1198456" y="0"/>
                  </a:lnTo>
                  <a:lnTo>
                    <a:pt x="1198456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6434" b="-6434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0" y="7807325"/>
            <a:ext cx="2479675" cy="2479675"/>
          </a:xfrm>
          <a:custGeom>
            <a:avLst/>
            <a:gdLst/>
            <a:ahLst/>
            <a:cxnLst/>
            <a:rect l="l" t="t" r="r" b="b"/>
            <a:pathLst>
              <a:path w="2479675" h="2479675">
                <a:moveTo>
                  <a:pt x="2479675" y="0"/>
                </a:moveTo>
                <a:lnTo>
                  <a:pt x="0" y="0"/>
                </a:lnTo>
                <a:lnTo>
                  <a:pt x="0" y="2479675"/>
                </a:lnTo>
                <a:lnTo>
                  <a:pt x="2479675" y="2479675"/>
                </a:lnTo>
                <a:lnTo>
                  <a:pt x="247967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TextBox 5"/>
          <p:cNvSpPr txBox="1"/>
          <p:nvPr/>
        </p:nvSpPr>
        <p:spPr>
          <a:xfrm>
            <a:off x="387851" y="3614532"/>
            <a:ext cx="5531969" cy="253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32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Stvaraj modu vlastitim rukama.</a:t>
            </a:r>
          </a:p>
          <a:p>
            <a:pPr marL="539749" lvl="1" indent="-269875" algn="l">
              <a:lnSpc>
                <a:spcPts val="332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Nauči krojiti i šivati odjeću po mjeri i vlastitoj kreativnosti.</a:t>
            </a:r>
          </a:p>
          <a:p>
            <a:pPr marL="539749" lvl="1" indent="-269875" algn="l">
              <a:lnSpc>
                <a:spcPts val="332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 praksu možeš ići u krojačke i modne salone te u Hrvatsko narodno kazalište.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633807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69" y="0"/>
                </a:lnTo>
                <a:lnTo>
                  <a:pt x="287069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TextBox 7"/>
          <p:cNvSpPr txBox="1"/>
          <p:nvPr/>
        </p:nvSpPr>
        <p:spPr>
          <a:xfrm>
            <a:off x="1415538" y="696089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7851" y="2015498"/>
            <a:ext cx="8580319" cy="1454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D935"/>
                </a:solidFill>
                <a:latin typeface="Poppins Bold"/>
                <a:ea typeface="Poppins Bold"/>
                <a:cs typeface="Poppins Bold"/>
                <a:sym typeface="Poppins Bold"/>
              </a:rPr>
              <a:t>MODNI KROJAČ</a:t>
            </a:r>
          </a:p>
        </p:txBody>
      </p:sp>
      <p:sp>
        <p:nvSpPr>
          <p:cNvPr id="9" name="Freeform 9"/>
          <p:cNvSpPr/>
          <p:nvPr/>
        </p:nvSpPr>
        <p:spPr>
          <a:xfrm rot="-10800000">
            <a:off x="884807" y="7937744"/>
            <a:ext cx="4698513" cy="2349256"/>
          </a:xfrm>
          <a:custGeom>
            <a:avLst/>
            <a:gdLst/>
            <a:ahLst/>
            <a:cxnLst/>
            <a:rect l="l" t="t" r="r" b="b"/>
            <a:pathLst>
              <a:path w="4698513" h="2349256">
                <a:moveTo>
                  <a:pt x="0" y="0"/>
                </a:moveTo>
                <a:lnTo>
                  <a:pt x="4698513" y="0"/>
                </a:lnTo>
                <a:lnTo>
                  <a:pt x="4698513" y="2349256"/>
                </a:lnTo>
                <a:lnTo>
                  <a:pt x="0" y="2349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 rot="-5400000" flipH="1">
            <a:off x="8432539" y="0"/>
            <a:ext cx="2119800" cy="2119800"/>
          </a:xfrm>
          <a:custGeom>
            <a:avLst/>
            <a:gdLst/>
            <a:ahLst/>
            <a:cxnLst/>
            <a:rect l="l" t="t" r="r" b="b"/>
            <a:pathLst>
              <a:path w="2119800" h="2119800">
                <a:moveTo>
                  <a:pt x="2119799" y="0"/>
                </a:moveTo>
                <a:lnTo>
                  <a:pt x="0" y="0"/>
                </a:lnTo>
                <a:lnTo>
                  <a:pt x="0" y="2119800"/>
                </a:lnTo>
                <a:lnTo>
                  <a:pt x="2119799" y="2119800"/>
                </a:lnTo>
                <a:lnTo>
                  <a:pt x="211979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11" name="Group 11"/>
          <p:cNvGrpSpPr/>
          <p:nvPr/>
        </p:nvGrpSpPr>
        <p:grpSpPr>
          <a:xfrm>
            <a:off x="3814215" y="6698498"/>
            <a:ext cx="5767364" cy="2478492"/>
            <a:chOff x="0" y="0"/>
            <a:chExt cx="769864" cy="3308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69864" cy="330845"/>
            </a:xfrm>
            <a:custGeom>
              <a:avLst/>
              <a:gdLst/>
              <a:ahLst/>
              <a:cxnLst/>
              <a:rect l="l" t="t" r="r" b="b"/>
              <a:pathLst>
                <a:path w="769864" h="330845">
                  <a:moveTo>
                    <a:pt x="0" y="0"/>
                  </a:moveTo>
                  <a:lnTo>
                    <a:pt x="769864" y="0"/>
                  </a:lnTo>
                  <a:lnTo>
                    <a:pt x="769864" y="330845"/>
                  </a:lnTo>
                  <a:lnTo>
                    <a:pt x="0" y="330845"/>
                  </a:lnTo>
                  <a:close/>
                </a:path>
              </a:pathLst>
            </a:custGeom>
            <a:solidFill>
              <a:srgbClr val="FFD93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69864" cy="36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135867" y="6807444"/>
            <a:ext cx="5445712" cy="219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-74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Možeš ostvariti stipendije Grada Osijeka i Osječko-baranjske županije, dok Ministarstvo gospodarstva dodjeljuje stipendiju od 2.400 eura godišnje.</a:t>
            </a:r>
          </a:p>
        </p:txBody>
      </p:sp>
      <p:sp>
        <p:nvSpPr>
          <p:cNvPr id="15" name="Freeform 15"/>
          <p:cNvSpPr/>
          <p:nvPr/>
        </p:nvSpPr>
        <p:spPr>
          <a:xfrm>
            <a:off x="6546587" y="4056545"/>
            <a:ext cx="1546056" cy="1604209"/>
          </a:xfrm>
          <a:custGeom>
            <a:avLst/>
            <a:gdLst/>
            <a:ahLst/>
            <a:cxnLst/>
            <a:rect l="l" t="t" r="r" b="b"/>
            <a:pathLst>
              <a:path w="1546056" h="1604209">
                <a:moveTo>
                  <a:pt x="0" y="0"/>
                </a:moveTo>
                <a:lnTo>
                  <a:pt x="1546056" y="0"/>
                </a:lnTo>
                <a:lnTo>
                  <a:pt x="1546056" y="1604209"/>
                </a:lnTo>
                <a:lnTo>
                  <a:pt x="0" y="16042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6" name="Freeform 16"/>
          <p:cNvSpPr/>
          <p:nvPr/>
        </p:nvSpPr>
        <p:spPr>
          <a:xfrm>
            <a:off x="8549463" y="4056545"/>
            <a:ext cx="1546056" cy="1604209"/>
          </a:xfrm>
          <a:custGeom>
            <a:avLst/>
            <a:gdLst/>
            <a:ahLst/>
            <a:cxnLst/>
            <a:rect l="l" t="t" r="r" b="b"/>
            <a:pathLst>
              <a:path w="1546056" h="1604209">
                <a:moveTo>
                  <a:pt x="0" y="0"/>
                </a:moveTo>
                <a:lnTo>
                  <a:pt x="1546056" y="0"/>
                </a:lnTo>
                <a:lnTo>
                  <a:pt x="1546056" y="1604209"/>
                </a:lnTo>
                <a:lnTo>
                  <a:pt x="0" y="16042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77245" y="0"/>
            <a:ext cx="2769026" cy="2769026"/>
          </a:xfrm>
          <a:custGeom>
            <a:avLst/>
            <a:gdLst/>
            <a:ahLst/>
            <a:cxnLst/>
            <a:rect l="l" t="t" r="r" b="b"/>
            <a:pathLst>
              <a:path w="2769026" h="2769026">
                <a:moveTo>
                  <a:pt x="2769025" y="0"/>
                </a:moveTo>
                <a:lnTo>
                  <a:pt x="0" y="0"/>
                </a:lnTo>
                <a:lnTo>
                  <a:pt x="0" y="2769026"/>
                </a:lnTo>
                <a:lnTo>
                  <a:pt x="2769025" y="2769026"/>
                </a:lnTo>
                <a:lnTo>
                  <a:pt x="276902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1200150" y="1369657"/>
            <a:ext cx="6106125" cy="7491810"/>
            <a:chOff x="0" y="0"/>
            <a:chExt cx="945999" cy="11606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5999" cy="1160677"/>
            </a:xfrm>
            <a:custGeom>
              <a:avLst/>
              <a:gdLst/>
              <a:ahLst/>
              <a:cxnLst/>
              <a:rect l="l" t="t" r="r" b="b"/>
              <a:pathLst>
                <a:path w="945999" h="1160677">
                  <a:moveTo>
                    <a:pt x="78609" y="0"/>
                  </a:moveTo>
                  <a:lnTo>
                    <a:pt x="867389" y="0"/>
                  </a:lnTo>
                  <a:cubicBezTo>
                    <a:pt x="888238" y="0"/>
                    <a:pt x="908232" y="8282"/>
                    <a:pt x="922974" y="23024"/>
                  </a:cubicBezTo>
                  <a:cubicBezTo>
                    <a:pt x="937717" y="37766"/>
                    <a:pt x="945999" y="57761"/>
                    <a:pt x="945999" y="78609"/>
                  </a:cubicBezTo>
                  <a:lnTo>
                    <a:pt x="945999" y="1082068"/>
                  </a:lnTo>
                  <a:cubicBezTo>
                    <a:pt x="945999" y="1102916"/>
                    <a:pt x="937717" y="1122911"/>
                    <a:pt x="922974" y="1137653"/>
                  </a:cubicBezTo>
                  <a:cubicBezTo>
                    <a:pt x="908232" y="1152395"/>
                    <a:pt x="888238" y="1160677"/>
                    <a:pt x="867389" y="1160677"/>
                  </a:cubicBezTo>
                  <a:lnTo>
                    <a:pt x="78609" y="1160677"/>
                  </a:lnTo>
                  <a:cubicBezTo>
                    <a:pt x="57761" y="1160677"/>
                    <a:pt x="37766" y="1152395"/>
                    <a:pt x="23024" y="1137653"/>
                  </a:cubicBezTo>
                  <a:cubicBezTo>
                    <a:pt x="8282" y="1122911"/>
                    <a:pt x="0" y="1102916"/>
                    <a:pt x="0" y="1082068"/>
                  </a:cubicBezTo>
                  <a:lnTo>
                    <a:pt x="0" y="78609"/>
                  </a:lnTo>
                  <a:cubicBezTo>
                    <a:pt x="0" y="57761"/>
                    <a:pt x="8282" y="37766"/>
                    <a:pt x="23024" y="23024"/>
                  </a:cubicBezTo>
                  <a:cubicBezTo>
                    <a:pt x="37766" y="8282"/>
                    <a:pt x="57761" y="0"/>
                    <a:pt x="78609" y="0"/>
                  </a:cubicBezTo>
                  <a:close/>
                </a:path>
              </a:pathLst>
            </a:custGeom>
            <a:blipFill>
              <a:blip r:embed="rId4"/>
              <a:stretch>
                <a:fillRect l="-11346" r="-11346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5" name="Freeform 5"/>
          <p:cNvSpPr/>
          <p:nvPr/>
        </p:nvSpPr>
        <p:spPr>
          <a:xfrm>
            <a:off x="14741935" y="6648280"/>
            <a:ext cx="1546056" cy="1604209"/>
          </a:xfrm>
          <a:custGeom>
            <a:avLst/>
            <a:gdLst/>
            <a:ahLst/>
            <a:cxnLst/>
            <a:rect l="l" t="t" r="r" b="b"/>
            <a:pathLst>
              <a:path w="1546056" h="1604209">
                <a:moveTo>
                  <a:pt x="0" y="0"/>
                </a:moveTo>
                <a:lnTo>
                  <a:pt x="1546056" y="0"/>
                </a:lnTo>
                <a:lnTo>
                  <a:pt x="1546056" y="1604209"/>
                </a:lnTo>
                <a:lnTo>
                  <a:pt x="0" y="1604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16488016" y="6667204"/>
            <a:ext cx="1546056" cy="1604209"/>
          </a:xfrm>
          <a:custGeom>
            <a:avLst/>
            <a:gdLst/>
            <a:ahLst/>
            <a:cxnLst/>
            <a:rect l="l" t="t" r="r" b="b"/>
            <a:pathLst>
              <a:path w="1546056" h="1604209">
                <a:moveTo>
                  <a:pt x="0" y="0"/>
                </a:moveTo>
                <a:lnTo>
                  <a:pt x="1546056" y="0"/>
                </a:lnTo>
                <a:lnTo>
                  <a:pt x="1546056" y="1604209"/>
                </a:lnTo>
                <a:lnTo>
                  <a:pt x="0" y="1604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TextBox 7"/>
          <p:cNvSpPr txBox="1"/>
          <p:nvPr/>
        </p:nvSpPr>
        <p:spPr>
          <a:xfrm>
            <a:off x="8668766" y="2826176"/>
            <a:ext cx="8827638" cy="115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60"/>
              </a:lnSpc>
            </a:pPr>
            <a:r>
              <a:rPr lang="en-US" sz="8000" b="1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MESAR</a:t>
            </a:r>
          </a:p>
        </p:txBody>
      </p:sp>
      <p:sp>
        <p:nvSpPr>
          <p:cNvPr id="8" name="Freeform 8"/>
          <p:cNvSpPr/>
          <p:nvPr/>
        </p:nvSpPr>
        <p:spPr>
          <a:xfrm rot="-10800000" flipH="1">
            <a:off x="13772778" y="-176858"/>
            <a:ext cx="4515222" cy="4515222"/>
          </a:xfrm>
          <a:custGeom>
            <a:avLst/>
            <a:gdLst/>
            <a:ahLst/>
            <a:cxnLst/>
            <a:rect l="l" t="t" r="r" b="b"/>
            <a:pathLst>
              <a:path w="4515222" h="4515222">
                <a:moveTo>
                  <a:pt x="4515222" y="0"/>
                </a:moveTo>
                <a:lnTo>
                  <a:pt x="0" y="0"/>
                </a:lnTo>
                <a:lnTo>
                  <a:pt x="0" y="4515222"/>
                </a:lnTo>
                <a:lnTo>
                  <a:pt x="4515222" y="4515222"/>
                </a:lnTo>
                <a:lnTo>
                  <a:pt x="45152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 rot="-10800000">
            <a:off x="125832" y="7905855"/>
            <a:ext cx="4692573" cy="2346287"/>
          </a:xfrm>
          <a:custGeom>
            <a:avLst/>
            <a:gdLst/>
            <a:ahLst/>
            <a:cxnLst/>
            <a:rect l="l" t="t" r="r" b="b"/>
            <a:pathLst>
              <a:path w="4692573" h="2346287">
                <a:moveTo>
                  <a:pt x="0" y="0"/>
                </a:moveTo>
                <a:lnTo>
                  <a:pt x="4692573" y="0"/>
                </a:lnTo>
                <a:lnTo>
                  <a:pt x="4692573" y="2346287"/>
                </a:lnTo>
                <a:lnTo>
                  <a:pt x="0" y="2346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0" name="TextBox 10"/>
          <p:cNvSpPr txBox="1"/>
          <p:nvPr/>
        </p:nvSpPr>
        <p:spPr>
          <a:xfrm>
            <a:off x="8206680" y="4214539"/>
            <a:ext cx="6335230" cy="285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Zanimanje koje se uvijek traži!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Nauči obradu mesa i izradu mesnih proizvoda.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Praksu možeš obavljati u mesnicama i trgovačkim lancima (Konzum, Spar, Kaufland,..)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485708" y="600101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70" y="0"/>
                </a:lnTo>
                <a:lnTo>
                  <a:pt x="287070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2" name="TextBox 12"/>
          <p:cNvSpPr txBox="1"/>
          <p:nvPr/>
        </p:nvSpPr>
        <p:spPr>
          <a:xfrm>
            <a:off x="13927067" y="662382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481088" y="7450384"/>
            <a:ext cx="5767364" cy="2478492"/>
            <a:chOff x="0" y="0"/>
            <a:chExt cx="769864" cy="3308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9864" cy="330845"/>
            </a:xfrm>
            <a:custGeom>
              <a:avLst/>
              <a:gdLst/>
              <a:ahLst/>
              <a:cxnLst/>
              <a:rect l="l" t="t" r="r" b="b"/>
              <a:pathLst>
                <a:path w="769864" h="330845">
                  <a:moveTo>
                    <a:pt x="0" y="0"/>
                  </a:moveTo>
                  <a:lnTo>
                    <a:pt x="769864" y="0"/>
                  </a:lnTo>
                  <a:lnTo>
                    <a:pt x="769864" y="330845"/>
                  </a:lnTo>
                  <a:lnTo>
                    <a:pt x="0" y="330845"/>
                  </a:lnTo>
                  <a:close/>
                </a:path>
              </a:pathLst>
            </a:custGeom>
            <a:solidFill>
              <a:srgbClr val="4B91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69864" cy="36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802740" y="7559330"/>
            <a:ext cx="5445712" cy="219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-74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Možeš ostvariti stipendije Grada Osijeka i Osječko-baranjske županije, dok Ministarstvo gospodarstva dodjeljuje stipendiju od 2.400 eura godišnje.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9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12223" y="0"/>
            <a:ext cx="2775777" cy="2775777"/>
          </a:xfrm>
          <a:custGeom>
            <a:avLst/>
            <a:gdLst/>
            <a:ahLst/>
            <a:cxnLst/>
            <a:rect l="l" t="t" r="r" b="b"/>
            <a:pathLst>
              <a:path w="2775777" h="2775777">
                <a:moveTo>
                  <a:pt x="2775777" y="0"/>
                </a:moveTo>
                <a:lnTo>
                  <a:pt x="0" y="0"/>
                </a:lnTo>
                <a:lnTo>
                  <a:pt x="0" y="2775777"/>
                </a:lnTo>
                <a:lnTo>
                  <a:pt x="2775777" y="2775777"/>
                </a:lnTo>
                <a:lnTo>
                  <a:pt x="277577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11603107" y="1892808"/>
            <a:ext cx="6106125" cy="7491810"/>
            <a:chOff x="0" y="0"/>
            <a:chExt cx="945999" cy="11606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5999" cy="1160677"/>
            </a:xfrm>
            <a:custGeom>
              <a:avLst/>
              <a:gdLst/>
              <a:ahLst/>
              <a:cxnLst/>
              <a:rect l="l" t="t" r="r" b="b"/>
              <a:pathLst>
                <a:path w="945999" h="1160677">
                  <a:moveTo>
                    <a:pt x="78609" y="0"/>
                  </a:moveTo>
                  <a:lnTo>
                    <a:pt x="867389" y="0"/>
                  </a:lnTo>
                  <a:cubicBezTo>
                    <a:pt x="888238" y="0"/>
                    <a:pt x="908232" y="8282"/>
                    <a:pt x="922974" y="23024"/>
                  </a:cubicBezTo>
                  <a:cubicBezTo>
                    <a:pt x="937717" y="37766"/>
                    <a:pt x="945999" y="57761"/>
                    <a:pt x="945999" y="78609"/>
                  </a:cubicBezTo>
                  <a:lnTo>
                    <a:pt x="945999" y="1082068"/>
                  </a:lnTo>
                  <a:cubicBezTo>
                    <a:pt x="945999" y="1102916"/>
                    <a:pt x="937717" y="1122911"/>
                    <a:pt x="922974" y="1137653"/>
                  </a:cubicBezTo>
                  <a:cubicBezTo>
                    <a:pt x="908232" y="1152395"/>
                    <a:pt x="888238" y="1160677"/>
                    <a:pt x="867389" y="1160677"/>
                  </a:cubicBezTo>
                  <a:lnTo>
                    <a:pt x="78609" y="1160677"/>
                  </a:lnTo>
                  <a:cubicBezTo>
                    <a:pt x="57761" y="1160677"/>
                    <a:pt x="37766" y="1152395"/>
                    <a:pt x="23024" y="1137653"/>
                  </a:cubicBezTo>
                  <a:cubicBezTo>
                    <a:pt x="8282" y="1122911"/>
                    <a:pt x="0" y="1102916"/>
                    <a:pt x="0" y="1082068"/>
                  </a:cubicBezTo>
                  <a:lnTo>
                    <a:pt x="0" y="78609"/>
                  </a:lnTo>
                  <a:cubicBezTo>
                    <a:pt x="0" y="57761"/>
                    <a:pt x="8282" y="37766"/>
                    <a:pt x="23024" y="23024"/>
                  </a:cubicBezTo>
                  <a:cubicBezTo>
                    <a:pt x="37766" y="8282"/>
                    <a:pt x="57761" y="0"/>
                    <a:pt x="78609" y="0"/>
                  </a:cubicBezTo>
                  <a:close/>
                </a:path>
              </a:pathLst>
            </a:custGeom>
            <a:blipFill>
              <a:blip r:embed="rId4"/>
              <a:stretch>
                <a:fillRect l="-11346" r="-11346"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5" name="Freeform 5"/>
          <p:cNvSpPr/>
          <p:nvPr/>
        </p:nvSpPr>
        <p:spPr>
          <a:xfrm>
            <a:off x="9379494" y="5143500"/>
            <a:ext cx="1546056" cy="1604209"/>
          </a:xfrm>
          <a:custGeom>
            <a:avLst/>
            <a:gdLst/>
            <a:ahLst/>
            <a:cxnLst/>
            <a:rect l="l" t="t" r="r" b="b"/>
            <a:pathLst>
              <a:path w="1546056" h="1604209">
                <a:moveTo>
                  <a:pt x="0" y="0"/>
                </a:moveTo>
                <a:lnTo>
                  <a:pt x="1546056" y="0"/>
                </a:lnTo>
                <a:lnTo>
                  <a:pt x="1546056" y="1604209"/>
                </a:lnTo>
                <a:lnTo>
                  <a:pt x="0" y="1604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7605276" y="5143500"/>
            <a:ext cx="1546056" cy="1604209"/>
          </a:xfrm>
          <a:custGeom>
            <a:avLst/>
            <a:gdLst/>
            <a:ahLst/>
            <a:cxnLst/>
            <a:rect l="l" t="t" r="r" b="b"/>
            <a:pathLst>
              <a:path w="1546056" h="1604209">
                <a:moveTo>
                  <a:pt x="0" y="0"/>
                </a:moveTo>
                <a:lnTo>
                  <a:pt x="1546056" y="0"/>
                </a:lnTo>
                <a:lnTo>
                  <a:pt x="1546056" y="1604209"/>
                </a:lnTo>
                <a:lnTo>
                  <a:pt x="0" y="1604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TextBox 7"/>
          <p:cNvSpPr txBox="1"/>
          <p:nvPr/>
        </p:nvSpPr>
        <p:spPr>
          <a:xfrm>
            <a:off x="1270047" y="1583347"/>
            <a:ext cx="9655899" cy="116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10"/>
              </a:lnSpc>
            </a:pPr>
            <a:r>
              <a:rPr lang="en-US" sz="8049" b="1">
                <a:solidFill>
                  <a:srgbClr val="FFD935"/>
                </a:solidFill>
                <a:latin typeface="Poppins Bold"/>
                <a:ea typeface="Poppins Bold"/>
                <a:cs typeface="Poppins Bold"/>
                <a:sym typeface="Poppins Bold"/>
              </a:rPr>
              <a:t>PEKAR-SLASTIČAR</a:t>
            </a:r>
          </a:p>
        </p:txBody>
      </p:sp>
      <p:sp>
        <p:nvSpPr>
          <p:cNvPr id="8" name="Freeform 8"/>
          <p:cNvSpPr/>
          <p:nvPr/>
        </p:nvSpPr>
        <p:spPr>
          <a:xfrm>
            <a:off x="13485708" y="600101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70" y="0"/>
                </a:lnTo>
                <a:lnTo>
                  <a:pt x="287070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TextBox 9"/>
          <p:cNvSpPr txBox="1"/>
          <p:nvPr/>
        </p:nvSpPr>
        <p:spPr>
          <a:xfrm>
            <a:off x="13927067" y="662382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  <p:sp>
        <p:nvSpPr>
          <p:cNvPr id="10" name="Freeform 10"/>
          <p:cNvSpPr/>
          <p:nvPr/>
        </p:nvSpPr>
        <p:spPr>
          <a:xfrm rot="-10800000">
            <a:off x="0" y="7937744"/>
            <a:ext cx="4698513" cy="2349256"/>
          </a:xfrm>
          <a:custGeom>
            <a:avLst/>
            <a:gdLst/>
            <a:ahLst/>
            <a:cxnLst/>
            <a:rect l="l" t="t" r="r" b="b"/>
            <a:pathLst>
              <a:path w="4698513" h="2349256">
                <a:moveTo>
                  <a:pt x="0" y="0"/>
                </a:moveTo>
                <a:lnTo>
                  <a:pt x="4698513" y="0"/>
                </a:lnTo>
                <a:lnTo>
                  <a:pt x="4698513" y="2349256"/>
                </a:lnTo>
                <a:lnTo>
                  <a:pt x="0" y="2349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1" name="TextBox 11"/>
          <p:cNvSpPr txBox="1"/>
          <p:nvPr/>
        </p:nvSpPr>
        <p:spPr>
          <a:xfrm>
            <a:off x="1270047" y="3320017"/>
            <a:ext cx="6335230" cy="285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Kreativno zanimanje koje je uvijek potrebno.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Stvaraj kruh, peciva i kolače koji oduševljavaju.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Praksu možeš obavljati u pekarnicama i slastičarnicama.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106302" y="7160495"/>
            <a:ext cx="5819644" cy="2478492"/>
            <a:chOff x="0" y="0"/>
            <a:chExt cx="776843" cy="3308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76843" cy="330845"/>
            </a:xfrm>
            <a:custGeom>
              <a:avLst/>
              <a:gdLst/>
              <a:ahLst/>
              <a:cxnLst/>
              <a:rect l="l" t="t" r="r" b="b"/>
              <a:pathLst>
                <a:path w="776843" h="330845">
                  <a:moveTo>
                    <a:pt x="0" y="0"/>
                  </a:moveTo>
                  <a:lnTo>
                    <a:pt x="776843" y="0"/>
                  </a:lnTo>
                  <a:lnTo>
                    <a:pt x="776843" y="330845"/>
                  </a:lnTo>
                  <a:lnTo>
                    <a:pt x="0" y="330845"/>
                  </a:lnTo>
                  <a:close/>
                </a:path>
              </a:pathLst>
            </a:custGeom>
            <a:solidFill>
              <a:srgbClr val="FFD93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76843" cy="36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27954" y="7269441"/>
            <a:ext cx="5445712" cy="219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-74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Možeš ostvariti stipendije Grada Osijeka i Osječko-baranjske županije, dok Ministarstvo gospodarstva dodjeljuje stipendiju od 2.400 eura godišnje.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13121931" y="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5143500" y="0"/>
                </a:moveTo>
                <a:lnTo>
                  <a:pt x="0" y="0"/>
                </a:lnTo>
                <a:lnTo>
                  <a:pt x="0" y="5143500"/>
                </a:lnTo>
                <a:lnTo>
                  <a:pt x="5143500" y="5143500"/>
                </a:lnTo>
                <a:lnTo>
                  <a:pt x="51435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pSp>
        <p:nvGrpSpPr>
          <p:cNvPr id="3" name="Group 3"/>
          <p:cNvGrpSpPr/>
          <p:nvPr/>
        </p:nvGrpSpPr>
        <p:grpSpPr>
          <a:xfrm>
            <a:off x="10605637" y="1204660"/>
            <a:ext cx="8843556" cy="884355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204660"/>
            <a:ext cx="5359260" cy="121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0"/>
              </a:lnSpc>
            </a:pPr>
            <a:r>
              <a:rPr lang="en-US" sz="8000" b="1">
                <a:solidFill>
                  <a:srgbClr val="194152"/>
                </a:solidFill>
                <a:latin typeface="Poppins Bold"/>
                <a:ea typeface="Poppins Bold"/>
                <a:cs typeface="Poppins Bold"/>
                <a:sym typeface="Poppins Bold"/>
              </a:rPr>
              <a:t>STOLAR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0" y="7842939"/>
            <a:ext cx="4818405" cy="2409203"/>
          </a:xfrm>
          <a:custGeom>
            <a:avLst/>
            <a:gdLst/>
            <a:ahLst/>
            <a:cxnLst/>
            <a:rect l="l" t="t" r="r" b="b"/>
            <a:pathLst>
              <a:path w="4818405" h="2409203">
                <a:moveTo>
                  <a:pt x="0" y="0"/>
                </a:moveTo>
                <a:lnTo>
                  <a:pt x="4818405" y="0"/>
                </a:lnTo>
                <a:lnTo>
                  <a:pt x="4818405" y="2409203"/>
                </a:lnTo>
                <a:lnTo>
                  <a:pt x="0" y="2409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13420311" y="594969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69" y="0"/>
                </a:lnTo>
                <a:lnTo>
                  <a:pt x="287069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TextBox 8"/>
          <p:cNvSpPr txBox="1"/>
          <p:nvPr/>
        </p:nvSpPr>
        <p:spPr>
          <a:xfrm>
            <a:off x="13927067" y="662382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0790" y="2466717"/>
            <a:ext cx="7262882" cy="190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Oblikuj, gradi i stvaraj.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Izrađuj namještaj vlastitim rukama.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94152"/>
                </a:solidFill>
                <a:latin typeface="Poppins"/>
                <a:ea typeface="Poppins"/>
                <a:cs typeface="Poppins"/>
                <a:sym typeface="Poppins"/>
              </a:rPr>
              <a:t>Na praksu možeš ići u stolarske radionice i Hrvatsko narodno kazalište.</a:t>
            </a:r>
          </a:p>
        </p:txBody>
      </p:sp>
      <p:sp>
        <p:nvSpPr>
          <p:cNvPr id="10" name="Freeform 10"/>
          <p:cNvSpPr/>
          <p:nvPr/>
        </p:nvSpPr>
        <p:spPr>
          <a:xfrm rot="-10800000">
            <a:off x="0" y="8444008"/>
            <a:ext cx="1901083" cy="2569031"/>
          </a:xfrm>
          <a:custGeom>
            <a:avLst/>
            <a:gdLst/>
            <a:ahLst/>
            <a:cxnLst/>
            <a:rect l="l" t="t" r="r" b="b"/>
            <a:pathLst>
              <a:path w="1901083" h="2569031">
                <a:moveTo>
                  <a:pt x="0" y="0"/>
                </a:moveTo>
                <a:lnTo>
                  <a:pt x="1901083" y="0"/>
                </a:lnTo>
                <a:lnTo>
                  <a:pt x="1901083" y="2569031"/>
                </a:lnTo>
                <a:lnTo>
                  <a:pt x="0" y="25690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grpSp>
        <p:nvGrpSpPr>
          <p:cNvPr id="11" name="Group 11"/>
          <p:cNvGrpSpPr/>
          <p:nvPr/>
        </p:nvGrpSpPr>
        <p:grpSpPr>
          <a:xfrm>
            <a:off x="3989495" y="5143500"/>
            <a:ext cx="5873668" cy="2478492"/>
            <a:chOff x="0" y="0"/>
            <a:chExt cx="784054" cy="3308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4054" cy="330845"/>
            </a:xfrm>
            <a:custGeom>
              <a:avLst/>
              <a:gdLst/>
              <a:ahLst/>
              <a:cxnLst/>
              <a:rect l="l" t="t" r="r" b="b"/>
              <a:pathLst>
                <a:path w="784054" h="330845">
                  <a:moveTo>
                    <a:pt x="0" y="0"/>
                  </a:moveTo>
                  <a:lnTo>
                    <a:pt x="784054" y="0"/>
                  </a:lnTo>
                  <a:lnTo>
                    <a:pt x="784054" y="330845"/>
                  </a:lnTo>
                  <a:lnTo>
                    <a:pt x="0" y="330845"/>
                  </a:lnTo>
                  <a:close/>
                </a:path>
              </a:pathLst>
            </a:custGeom>
            <a:solidFill>
              <a:srgbClr val="4B91E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84054" cy="368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11147" y="5252446"/>
            <a:ext cx="5445712" cy="219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-74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Možeš ostvariti stipendije Grada Osijeka i Osječko-baranjske županije, dok Ministarstvo gospodarstva dodjeljuje stipendiju od 2.400 eura godišnje.</a:t>
            </a:r>
          </a:p>
        </p:txBody>
      </p:sp>
      <p:sp>
        <p:nvSpPr>
          <p:cNvPr id="15" name="Freeform 15"/>
          <p:cNvSpPr/>
          <p:nvPr/>
        </p:nvSpPr>
        <p:spPr>
          <a:xfrm>
            <a:off x="6099580" y="8444008"/>
            <a:ext cx="1546056" cy="1604209"/>
          </a:xfrm>
          <a:custGeom>
            <a:avLst/>
            <a:gdLst/>
            <a:ahLst/>
            <a:cxnLst/>
            <a:rect l="l" t="t" r="r" b="b"/>
            <a:pathLst>
              <a:path w="1546056" h="1604209">
                <a:moveTo>
                  <a:pt x="0" y="0"/>
                </a:moveTo>
                <a:lnTo>
                  <a:pt x="1546057" y="0"/>
                </a:lnTo>
                <a:lnTo>
                  <a:pt x="1546057" y="1604209"/>
                </a:lnTo>
                <a:lnTo>
                  <a:pt x="0" y="16042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6" name="Freeform 16"/>
          <p:cNvSpPr/>
          <p:nvPr/>
        </p:nvSpPr>
        <p:spPr>
          <a:xfrm>
            <a:off x="8140644" y="8444008"/>
            <a:ext cx="1546056" cy="1604209"/>
          </a:xfrm>
          <a:custGeom>
            <a:avLst/>
            <a:gdLst/>
            <a:ahLst/>
            <a:cxnLst/>
            <a:rect l="l" t="t" r="r" b="b"/>
            <a:pathLst>
              <a:path w="1546056" h="1604209">
                <a:moveTo>
                  <a:pt x="0" y="0"/>
                </a:moveTo>
                <a:lnTo>
                  <a:pt x="1546056" y="0"/>
                </a:lnTo>
                <a:lnTo>
                  <a:pt x="1546056" y="1604209"/>
                </a:lnTo>
                <a:lnTo>
                  <a:pt x="0" y="16042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9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1488"/>
            <a:ext cx="7844023" cy="784402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5285" b="-4498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4" name="Freeform 4"/>
          <p:cNvSpPr/>
          <p:nvPr/>
        </p:nvSpPr>
        <p:spPr>
          <a:xfrm rot="-10800000">
            <a:off x="10006161" y="731709"/>
            <a:ext cx="1795584" cy="1169374"/>
          </a:xfrm>
          <a:custGeom>
            <a:avLst/>
            <a:gdLst/>
            <a:ahLst/>
            <a:cxnLst/>
            <a:rect l="l" t="t" r="r" b="b"/>
            <a:pathLst>
              <a:path w="1795584" h="1169374">
                <a:moveTo>
                  <a:pt x="0" y="0"/>
                </a:moveTo>
                <a:lnTo>
                  <a:pt x="1795584" y="0"/>
                </a:lnTo>
                <a:lnTo>
                  <a:pt x="1795584" y="1169374"/>
                </a:lnTo>
                <a:lnTo>
                  <a:pt x="0" y="1169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 rot="-10800000">
            <a:off x="10006161" y="2232523"/>
            <a:ext cx="1795584" cy="1169374"/>
          </a:xfrm>
          <a:custGeom>
            <a:avLst/>
            <a:gdLst/>
            <a:ahLst/>
            <a:cxnLst/>
            <a:rect l="l" t="t" r="r" b="b"/>
            <a:pathLst>
              <a:path w="1795584" h="1169374">
                <a:moveTo>
                  <a:pt x="0" y="0"/>
                </a:moveTo>
                <a:lnTo>
                  <a:pt x="1795584" y="0"/>
                </a:lnTo>
                <a:lnTo>
                  <a:pt x="1795584" y="1169374"/>
                </a:lnTo>
                <a:lnTo>
                  <a:pt x="0" y="1169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 flipH="1">
            <a:off x="0" y="7644086"/>
            <a:ext cx="2642914" cy="2642914"/>
          </a:xfrm>
          <a:custGeom>
            <a:avLst/>
            <a:gdLst/>
            <a:ahLst/>
            <a:cxnLst/>
            <a:rect l="l" t="t" r="r" b="b"/>
            <a:pathLst>
              <a:path w="2642914" h="2642914">
                <a:moveTo>
                  <a:pt x="2642914" y="0"/>
                </a:moveTo>
                <a:lnTo>
                  <a:pt x="0" y="0"/>
                </a:lnTo>
                <a:lnTo>
                  <a:pt x="0" y="2642914"/>
                </a:lnTo>
                <a:lnTo>
                  <a:pt x="2642914" y="2642914"/>
                </a:lnTo>
                <a:lnTo>
                  <a:pt x="26429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TextBox 7"/>
          <p:cNvSpPr txBox="1"/>
          <p:nvPr/>
        </p:nvSpPr>
        <p:spPr>
          <a:xfrm>
            <a:off x="9658206" y="3748418"/>
            <a:ext cx="7601094" cy="1119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60"/>
              </a:lnSpc>
            </a:pPr>
            <a:r>
              <a:rPr lang="en-US" sz="8000" b="1">
                <a:solidFill>
                  <a:srgbClr val="FFD935"/>
                </a:solidFill>
                <a:latin typeface="Poppins Bold"/>
                <a:ea typeface="Poppins Bold"/>
                <a:cs typeface="Poppins Bold"/>
                <a:sym typeface="Poppins Bold"/>
              </a:rPr>
              <a:t>FRIZER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633807"/>
            <a:ext cx="287069" cy="372213"/>
          </a:xfrm>
          <a:custGeom>
            <a:avLst/>
            <a:gdLst/>
            <a:ahLst/>
            <a:cxnLst/>
            <a:rect l="l" t="t" r="r" b="b"/>
            <a:pathLst>
              <a:path w="287069" h="372213">
                <a:moveTo>
                  <a:pt x="0" y="0"/>
                </a:moveTo>
                <a:lnTo>
                  <a:pt x="287069" y="0"/>
                </a:lnTo>
                <a:lnTo>
                  <a:pt x="287069" y="372213"/>
                </a:lnTo>
                <a:lnTo>
                  <a:pt x="0" y="3722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15533467" y="2817210"/>
            <a:ext cx="2754533" cy="1352225"/>
          </a:xfrm>
          <a:custGeom>
            <a:avLst/>
            <a:gdLst/>
            <a:ahLst/>
            <a:cxnLst/>
            <a:rect l="l" t="t" r="r" b="b"/>
            <a:pathLst>
              <a:path w="2754533" h="1352225">
                <a:moveTo>
                  <a:pt x="0" y="0"/>
                </a:moveTo>
                <a:lnTo>
                  <a:pt x="2754533" y="0"/>
                </a:lnTo>
                <a:lnTo>
                  <a:pt x="2754533" y="1352225"/>
                </a:lnTo>
                <a:lnTo>
                  <a:pt x="0" y="13522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 rot="5400000">
            <a:off x="15515713" y="44923"/>
            <a:ext cx="2790042" cy="2754533"/>
          </a:xfrm>
          <a:custGeom>
            <a:avLst/>
            <a:gdLst/>
            <a:ahLst/>
            <a:cxnLst/>
            <a:rect l="l" t="t" r="r" b="b"/>
            <a:pathLst>
              <a:path w="2790042" h="2754533">
                <a:moveTo>
                  <a:pt x="0" y="0"/>
                </a:moveTo>
                <a:lnTo>
                  <a:pt x="2790042" y="0"/>
                </a:lnTo>
                <a:lnTo>
                  <a:pt x="2790042" y="2754533"/>
                </a:lnTo>
                <a:lnTo>
                  <a:pt x="0" y="27545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1" name="TextBox 11"/>
          <p:cNvSpPr txBox="1"/>
          <p:nvPr/>
        </p:nvSpPr>
        <p:spPr>
          <a:xfrm>
            <a:off x="9529851" y="5263598"/>
            <a:ext cx="5653028" cy="285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Za sve koji vole kreativnost i rad s ljudima!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Nauči šišati, bojati i oblikovati frizure koje prate trendove.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Na praksu možeš ići u preko 50 frizerskih salona samo u Osijeku.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5538" y="696089"/>
            <a:ext cx="4418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6F6F6"/>
                </a:solidFill>
                <a:latin typeface="Poppins Bold"/>
                <a:ea typeface="Poppins Bold"/>
                <a:cs typeface="Poppins Bold"/>
                <a:sym typeface="Poppins Bold"/>
              </a:rPr>
              <a:t>OBRTNIČKA ŠKOLA OSIJEK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775</Words>
  <Application>Microsoft Office PowerPoint</Application>
  <PresentationFormat>Prilagođeno</PresentationFormat>
  <Paragraphs>192</Paragraphs>
  <Slides>19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9" baseType="lpstr">
      <vt:lpstr>ITC Avant Garde Gothic Bold</vt:lpstr>
      <vt:lpstr>Garet Bold</vt:lpstr>
      <vt:lpstr>Garet</vt:lpstr>
      <vt:lpstr>Poppins</vt:lpstr>
      <vt:lpstr>Poppins Italics</vt:lpstr>
      <vt:lpstr>Poppins Bold</vt:lpstr>
      <vt:lpstr>Poppins Bold Italics</vt:lpstr>
      <vt:lpstr>Arial</vt:lpstr>
      <vt:lpstr>Calibri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Upisi 2026 Obrtnička škola Osijek</dc:title>
  <cp:lastModifiedBy>Maja Zorić</cp:lastModifiedBy>
  <cp:revision>3</cp:revision>
  <dcterms:created xsi:type="dcterms:W3CDTF">2006-08-16T00:00:00Z</dcterms:created>
  <dcterms:modified xsi:type="dcterms:W3CDTF">2026-03-11T17:58:39Z</dcterms:modified>
  <dc:identifier>DAHDLEZfsCQ</dc:identifier>
</cp:coreProperties>
</file>