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League Spartan" charset="1" panose="00000800000000000000"/>
      <p:regular r:id="rId35"/>
    </p:embeddedFont>
    <p:embeddedFont>
      <p:font typeface="Roboto" charset="1" panose="02000000000000000000"/>
      <p:regular r:id="rId36"/>
    </p:embeddedFont>
    <p:embeddedFont>
      <p:font typeface="Roboto Bold" charset="1" panose="020000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12" Target="../media/image28.png" Type="http://schemas.openxmlformats.org/officeDocument/2006/relationships/image"/><Relationship Id="rId13" Target="../media/image29.png" Type="http://schemas.openxmlformats.org/officeDocument/2006/relationships/image"/><Relationship Id="rId14" Target="../media/image30.png" Type="http://schemas.openxmlformats.org/officeDocument/2006/relationships/image"/><Relationship Id="rId15" Target="../media/image31.png" Type="http://schemas.openxmlformats.org/officeDocument/2006/relationships/image"/><Relationship Id="rId16" Target="../media/image32.png" Type="http://schemas.openxmlformats.org/officeDocument/2006/relationships/image"/><Relationship Id="rId17" Target="../media/image33.jpe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301050">
            <a:off x="9263651" y="6298475"/>
            <a:ext cx="11727755" cy="7447125"/>
          </a:xfrm>
          <a:custGeom>
            <a:avLst/>
            <a:gdLst/>
            <a:ahLst/>
            <a:cxnLst/>
            <a:rect r="r" b="b" t="t" l="l"/>
            <a:pathLst>
              <a:path h="7447125" w="11727755">
                <a:moveTo>
                  <a:pt x="0" y="0"/>
                </a:moveTo>
                <a:lnTo>
                  <a:pt x="11727755" y="0"/>
                </a:lnTo>
                <a:lnTo>
                  <a:pt x="11727755" y="7447124"/>
                </a:lnTo>
                <a:lnTo>
                  <a:pt x="0" y="7447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00586">
            <a:off x="14638574" y="3003343"/>
            <a:ext cx="4419299" cy="5191541"/>
          </a:xfrm>
          <a:custGeom>
            <a:avLst/>
            <a:gdLst/>
            <a:ahLst/>
            <a:cxnLst/>
            <a:rect r="r" b="b" t="t" l="l"/>
            <a:pathLst>
              <a:path h="5191541" w="4419299">
                <a:moveTo>
                  <a:pt x="0" y="0"/>
                </a:moveTo>
                <a:lnTo>
                  <a:pt x="4419299" y="0"/>
                </a:lnTo>
                <a:lnTo>
                  <a:pt x="4419299" y="5191540"/>
                </a:lnTo>
                <a:lnTo>
                  <a:pt x="0" y="5191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439481">
            <a:off x="11447828" y="6586856"/>
            <a:ext cx="3222587" cy="3785712"/>
          </a:xfrm>
          <a:custGeom>
            <a:avLst/>
            <a:gdLst/>
            <a:ahLst/>
            <a:cxnLst/>
            <a:rect r="r" b="b" t="t" l="l"/>
            <a:pathLst>
              <a:path h="3785712" w="3222587">
                <a:moveTo>
                  <a:pt x="3222587" y="0"/>
                </a:moveTo>
                <a:lnTo>
                  <a:pt x="0" y="0"/>
                </a:lnTo>
                <a:lnTo>
                  <a:pt x="0" y="3785712"/>
                </a:lnTo>
                <a:lnTo>
                  <a:pt x="3222587" y="3785712"/>
                </a:lnTo>
                <a:lnTo>
                  <a:pt x="32225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2488387">
            <a:off x="11612378" y="3169303"/>
            <a:ext cx="2048195" cy="2406103"/>
          </a:xfrm>
          <a:custGeom>
            <a:avLst/>
            <a:gdLst/>
            <a:ahLst/>
            <a:cxnLst/>
            <a:rect r="r" b="b" t="t" l="l"/>
            <a:pathLst>
              <a:path h="2406103" w="2048195">
                <a:moveTo>
                  <a:pt x="2048195" y="0"/>
                </a:moveTo>
                <a:lnTo>
                  <a:pt x="0" y="0"/>
                </a:lnTo>
                <a:lnTo>
                  <a:pt x="0" y="2406104"/>
                </a:lnTo>
                <a:lnTo>
                  <a:pt x="2048195" y="2406104"/>
                </a:lnTo>
                <a:lnTo>
                  <a:pt x="20481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91311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0" y="0"/>
                </a:moveTo>
                <a:lnTo>
                  <a:pt x="3536884" y="0"/>
                </a:lnTo>
                <a:lnTo>
                  <a:pt x="3536884" y="3528042"/>
                </a:lnTo>
                <a:lnTo>
                  <a:pt x="0" y="3528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6657" y="1278155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9313" y="9253661"/>
            <a:ext cx="2921349" cy="768376"/>
          </a:xfrm>
          <a:custGeom>
            <a:avLst/>
            <a:gdLst/>
            <a:ahLst/>
            <a:cxnLst/>
            <a:rect r="r" b="b" t="t" l="l"/>
            <a:pathLst>
              <a:path h="768376" w="2921349">
                <a:moveTo>
                  <a:pt x="0" y="0"/>
                </a:moveTo>
                <a:lnTo>
                  <a:pt x="2921349" y="0"/>
                </a:lnTo>
                <a:lnTo>
                  <a:pt x="2921349" y="768376"/>
                </a:lnTo>
                <a:lnTo>
                  <a:pt x="0" y="768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51710" y="3471699"/>
            <a:ext cx="10554430" cy="2986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9"/>
              </a:lnSpc>
            </a:pPr>
            <a:r>
              <a:rPr lang="en-US" sz="679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Važnost inkl</a:t>
            </a:r>
            <a:r>
              <a:rPr lang="en-US" sz="679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uzivnog obrazovanja iz perspektive ravnatelja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51710" y="6709212"/>
            <a:ext cx="8517891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Obrtnička škola Osijek, 2. travnja 2026.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2086715" y="1401158"/>
            <a:ext cx="4227652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  <a:spcBef>
                <a:spcPct val="0"/>
              </a:spcBef>
            </a:pPr>
            <a:r>
              <a:rPr lang="en-US" sz="2100" spc="-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Maja Zorić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4516" y="868671"/>
            <a:ext cx="6994001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Izazov - inkluzivno obrazovanje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2526553"/>
            <a:ext cx="8343034" cy="5487988"/>
          </a:xfrm>
          <a:custGeom>
            <a:avLst/>
            <a:gdLst/>
            <a:ahLst/>
            <a:cxnLst/>
            <a:rect r="r" b="b" t="t" l="l"/>
            <a:pathLst>
              <a:path h="5487988" w="8343034">
                <a:moveTo>
                  <a:pt x="0" y="0"/>
                </a:moveTo>
                <a:lnTo>
                  <a:pt x="8343034" y="0"/>
                </a:lnTo>
                <a:lnTo>
                  <a:pt x="8343034" y="5487988"/>
                </a:lnTo>
                <a:lnTo>
                  <a:pt x="0" y="54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879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581701" y="304800"/>
            <a:ext cx="7665408" cy="373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brige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broj učenika u razredu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nedostatak stručnih suradnika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nacionalni kurikulum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zakonske obveze i administracija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dijagnoze učenika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8547142" y="3990975"/>
            <a:ext cx="7665408" cy="21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utjecaja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suradnja s kolegama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komunikacija s roditeljima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razredna klima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47142" y="6610350"/>
            <a:ext cx="7665408" cy="373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kontrole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način planiranja nastave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diferencijacija zadataka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fleksibilnost u vrednovanju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način komunikacije s učenikom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očekivanja koja imamo od učenika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1972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Vizualizacija problema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385692" y="2164189"/>
            <a:ext cx="6599173" cy="6401990"/>
            <a:chOff x="0" y="0"/>
            <a:chExt cx="6350000" cy="61602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0" t="-18720" r="0" b="-1872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956826" y="1371600"/>
            <a:ext cx="9392256" cy="746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Svaki tim definira konkretan izazov vezan uz inkluzivnu praksu.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Izazov prikazuje simbolički — pomoću LEGO kockica.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Drugi tim promatra model i opisuje: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misli da model predstavlja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gdje prepoznaje problem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Tim koji je izradio model otkriva stvarni izazov.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Zajednička rasprava: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je moguće ukloniti?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treba ojačati?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treba povezati drugačije?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1972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Teorija dobrobiti – PERMA model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06808" y="7465823"/>
            <a:ext cx="9002787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Utemeljitelj pozitivne psihologije: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artin Seligman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07370" y="487276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20550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74139" y="-358557"/>
            <a:ext cx="9539722" cy="4057288"/>
          </a:xfrm>
          <a:custGeom>
            <a:avLst/>
            <a:gdLst/>
            <a:ahLst/>
            <a:cxnLst/>
            <a:rect r="r" b="b" t="t" l="l"/>
            <a:pathLst>
              <a:path h="4057288" w="9539722">
                <a:moveTo>
                  <a:pt x="0" y="0"/>
                </a:moveTo>
                <a:lnTo>
                  <a:pt x="9539722" y="0"/>
                </a:lnTo>
                <a:lnTo>
                  <a:pt x="9539722" y="4057288"/>
                </a:lnTo>
                <a:lnTo>
                  <a:pt x="0" y="4057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009" t="0" r="-4009" b="-1270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65655" y="3924300"/>
            <a:ext cx="10939136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Positive Emotions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pozitivne emocije (radost, zahvalnost, nada)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– Engagement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uključenost i „flow” – kada dijete radi nešto u čemu je dobro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Relationships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pozitivni odnosi i osjećaj pripadnosti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Meaning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smisao i osjećaj da je ono što radimo važno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– Accomplishment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postignuće i osjećaj uspjeha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25173" y="5009857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7" y="0"/>
                </a:lnTo>
                <a:lnTo>
                  <a:pt x="431567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8640957" y="213816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640957" y="644733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5502709" y="718941"/>
            <a:ext cx="6276496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Primjena u nastavi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63699" y="2127674"/>
            <a:ext cx="5375674" cy="746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Odaberite jednog konkretnog učenika i postavite si sljedeeća pitanja: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P: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Doživljava li ovaj učenik pozitivne emocije na mojoj nastavi?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E: Ima li priliku raditi nešto u čemu je dobar?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R: Osjeća li se povezano sa mnom i razredom?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M: Vidi li smisao u onome što uči?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A: Ima li iskustvo uspjeha?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742565" y="4054017"/>
            <a:ext cx="5309407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Koji element PERMA model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je kod tog učenika najslabije zastupljen?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mogu konkretno promijeniti već sljedeći nastavni sat?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1972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24 karakterne snage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06808" y="7432340"/>
            <a:ext cx="984322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oncept razv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ij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u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okvir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pozi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 psiho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Autori: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artin Seli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Christopher Peterson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77392" y="1262584"/>
            <a:ext cx="7138847" cy="75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24 karakterne snage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144000" y="1641997"/>
            <a:ext cx="7382343" cy="7161758"/>
            <a:chOff x="0" y="0"/>
            <a:chExt cx="6350000" cy="61602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-25267" t="0" r="-25267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956826" y="2531736"/>
            <a:ext cx="6466589" cy="58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Što su karakterne snage?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niverzalne, pozitivne osobine ličnosti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prepoznatljive u ponašanju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razvijaju se kroz iskustvo i vježbu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mogu se namjerno poticati u školi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Grupirane su u 6 vrlina (mudrost, hrabrost, humanost, pravednost, umjerenost, duhovnost) i obuhvaćaju 24 konkretne snage.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25173" y="5009857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7" y="0"/>
                </a:lnTo>
                <a:lnTo>
                  <a:pt x="431567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8621907" y="2485437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602857" y="6058373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9850197" y="622002"/>
            <a:ext cx="4397435" cy="215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Primjeri karakternih </a:t>
            </a: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snaga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37305" y="555327"/>
            <a:ext cx="5965552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Tradicionalni pristup često se fokusira na: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50197" y="3073141"/>
            <a:ext cx="3132981" cy="266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Kreativnost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Ustrajnost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Empatija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Timski rad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Poštenje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27200" y="3073141"/>
            <a:ext cx="5516973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nedostatke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teškoće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dijagnoze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Pristup temeljen na snagama pita: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 čemu je ovaj učenik snažan/dobar?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Kako tu snagu možemo koristiti za učenje?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21469" y="6445027"/>
            <a:ext cx="7226755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Kada učenik prepozna vlastite snage raste samopouzdanje i  motivacija, smanjuje se fokus na neuspjeh, jača se otpornost.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83178" y="3353273"/>
            <a:ext cx="3649262" cy="21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Samokontrola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Zahvalnost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Optimizam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Humor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295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Artful Thinking and Visual Thinking Strategy (VTS)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385692" y="2164189"/>
            <a:ext cx="6599173" cy="6401990"/>
            <a:chOff x="0" y="0"/>
            <a:chExt cx="6350000" cy="61602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-22804" t="0" r="-2280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111251" y="4744794"/>
            <a:ext cx="7799832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Edukacija -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nclusive Education for School Leaders: Setting the Vision and Agenda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Organizator: Teacher Academy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Polaznik: Maja Zorić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Mjesto: Firenca, Italija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111251" y="3297245"/>
            <a:ext cx="9144709" cy="1243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0"/>
              </a:lnSpc>
            </a:pPr>
            <a:r>
              <a:rPr lang="en-US" sz="41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Inkluzija, demokracija i digitalna transformacija za bolje sutra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11251" y="1173170"/>
            <a:ext cx="9838135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asmus+ projekt: 2025-1-HR01-KA122-SCH-000317535</a:t>
            </a: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19847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8989" y="1938492"/>
            <a:ext cx="7452573" cy="7229890"/>
            <a:chOff x="0" y="0"/>
            <a:chExt cx="6350000" cy="61602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-14674" t="0" r="-1467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574585" y="2314937"/>
            <a:ext cx="5969050" cy="693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Strategije razvijene za poticanje: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kritičkog mišljenja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interpretacije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argumentacije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aktivnog slušanja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tolerancije različitih perspektiva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Mogu se provoditi uz: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umjetničke slike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fotografije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ilustracije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svakodnevne predmete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apstraktne prikaze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77573" y="5009857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7" y="0"/>
                </a:lnTo>
                <a:lnTo>
                  <a:pt x="431567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8793357" y="213816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793357" y="644733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2251027" y="1400723"/>
            <a:ext cx="5782844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Što ova aktivnost razv</a:t>
            </a: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ija?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59816" y="1400723"/>
            <a:ext cx="5965552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Poveznica s inkl</a:t>
            </a: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uzijom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22687" y="3179387"/>
            <a:ext cx="5639526" cy="426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maštu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aktivno slušanje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suradnju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prihvaćanje tuđih ideja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osjećaj sigurnosti u izražavanju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859816" y="3690557"/>
            <a:ext cx="6670402" cy="320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Nema točnih i netočnih odgovora.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Svaki doprinos je vrijedan.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Učenici različitih sposobnosti mogu sudjelovati ravnopravno.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Razvija se kultura poštivanja različitih interpretacija.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1972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Universal Design for Learning (UDL)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06808" y="7432340"/>
            <a:ext cx="984322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oncept razvijen prema 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ač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elima uni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alnog dizajn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arhitekturi.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40030" y="216137"/>
            <a:ext cx="7624102" cy="7067090"/>
          </a:xfrm>
          <a:custGeom>
            <a:avLst/>
            <a:gdLst/>
            <a:ahLst/>
            <a:cxnLst/>
            <a:rect r="r" b="b" t="t" l="l"/>
            <a:pathLst>
              <a:path h="7067090" w="7624102">
                <a:moveTo>
                  <a:pt x="0" y="0"/>
                </a:moveTo>
                <a:lnTo>
                  <a:pt x="7624102" y="0"/>
                </a:lnTo>
                <a:lnTo>
                  <a:pt x="7624102" y="7067090"/>
                </a:lnTo>
                <a:lnTo>
                  <a:pt x="0" y="706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767" t="-1803" r="-14165" b="-413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75246" y="1790700"/>
            <a:ext cx="6968754" cy="746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UDL znači planirati nastavu tako da: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uklanjamo prepreke prije nego se pojave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 prilagođavamo proces tek kada nastane problem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razmišljamo o različitim učenicima već u fazi planiranja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Naglasak nije na materijalnoj prilagodbi, već na: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pristupu poučavanju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načinu vrednovanja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oblikovanju zadataka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fleksibilnosti u iskazivanju znanja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19847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0517" y="428625"/>
            <a:ext cx="6929128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 </a:t>
            </a: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temeljna načela UDL-a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2076733"/>
            <a:ext cx="6801893" cy="6598652"/>
            <a:chOff x="0" y="0"/>
            <a:chExt cx="6350000" cy="61602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-8353" t="0" r="-8353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8083569" y="149860"/>
            <a:ext cx="6633865" cy="9911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Višestruki načini predstavljanja sadržaja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(ne uče svi na isti način)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tekst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video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vizualni prikaz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primjer iz prakse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Višestruki načini izražavanja znanja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(ne pokazuju svi znanje na isti način)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usmeno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pisano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prezentacija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vizualni prikaz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Višestruki načini motivacije i uključenosti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(nisu svi motivirani istim pristupom)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izbor zadatka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povezivanje s interesima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rad u paru ili individualno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99180" y="3055179"/>
            <a:ext cx="9099655" cy="295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</a:p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Indeks inkluzivnosti </a:t>
            </a:r>
          </a:p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Stessie PROJEKT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99180" y="6603729"/>
            <a:ext cx="6927056" cy="46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alati za samoprocjenu inkluzivnosti škole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56760" y="4972368"/>
            <a:ext cx="6861003" cy="4549144"/>
          </a:xfrm>
          <a:custGeom>
            <a:avLst/>
            <a:gdLst/>
            <a:ahLst/>
            <a:cxnLst/>
            <a:rect r="r" b="b" t="t" l="l"/>
            <a:pathLst>
              <a:path h="4549144" w="6861003">
                <a:moveTo>
                  <a:pt x="0" y="0"/>
                </a:moveTo>
                <a:lnTo>
                  <a:pt x="6861004" y="0"/>
                </a:lnTo>
                <a:lnTo>
                  <a:pt x="6861004" y="4549144"/>
                </a:lnTo>
                <a:lnTo>
                  <a:pt x="0" y="4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69717" y="429650"/>
            <a:ext cx="5807656" cy="5052661"/>
          </a:xfrm>
          <a:custGeom>
            <a:avLst/>
            <a:gdLst/>
            <a:ahLst/>
            <a:cxnLst/>
            <a:rect r="r" b="b" t="t" l="l"/>
            <a:pathLst>
              <a:path h="5052661" w="5807656">
                <a:moveTo>
                  <a:pt x="0" y="0"/>
                </a:moveTo>
                <a:lnTo>
                  <a:pt x="5807656" y="0"/>
                </a:lnTo>
                <a:lnTo>
                  <a:pt x="5807656" y="5052661"/>
                </a:lnTo>
                <a:lnTo>
                  <a:pt x="0" y="5052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83582" y="353450"/>
            <a:ext cx="8606436" cy="426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Prikuplja informacije unutar iste škole od: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nastavnika i školskog osoblja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učenika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roditelja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 temelju tih odgovora dobiva se cjelovita slika o: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inkluzivnom vodstvu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školskoj kulturi 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praksi u učionici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71343" y="6591300"/>
            <a:ext cx="9095120" cy="266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omaže školama da: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reflektiraju vlastite inkluzivne prakse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prepoznaju područja za unapređenje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planiraju konkretne korake razvoja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donose informirane strateške odluke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25173" y="5009857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7" y="0"/>
                </a:lnTo>
                <a:lnTo>
                  <a:pt x="431567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8640957" y="213816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640957" y="6447336"/>
            <a:ext cx="0" cy="2116672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3941635" y="544513"/>
            <a:ext cx="939864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Ključne poruke edukacije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52601" y="2623757"/>
            <a:ext cx="6148077" cy="58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Promjena mindseta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Inkluzija je proces koji počinje promjenom načina razmišljanja nastavnika.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Wellbeing učenika (PERMA model)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Dobrobit učenika važan je preduvjet uspješnog učenja.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Pristup temeljen na snagama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Prepoznavanje i razvijanje pozitivnih karakternih snaga učenika.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07433" y="1845887"/>
            <a:ext cx="6656035" cy="693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Kreativno i vizualno promišljanje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Strategije poput Artful Thinking i Visual Thinking Strategies potiču sudjelovanje svih učenika.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Universal Design for Learning (UDL)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Planiranje nastave tako da tijekom cijelog procesa  odgovara različitim učenicima.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</a:t>
            </a:r>
            <a:r>
              <a:rPr lang="en-US" b="true" sz="30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lati za samoprocjenu škole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Sustavna refleksija škole pomaže u planiranju daljnjih koraka razvoja inkluzivne prakse.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3239" y="592257"/>
            <a:ext cx="3772643" cy="1886321"/>
          </a:xfrm>
          <a:custGeom>
            <a:avLst/>
            <a:gdLst/>
            <a:ahLst/>
            <a:cxnLst/>
            <a:rect r="r" b="b" t="t" l="l"/>
            <a:pathLst>
              <a:path h="1886321" w="3772643">
                <a:moveTo>
                  <a:pt x="0" y="0"/>
                </a:moveTo>
                <a:lnTo>
                  <a:pt x="3772643" y="0"/>
                </a:lnTo>
                <a:lnTo>
                  <a:pt x="3772643" y="1886322"/>
                </a:lnTo>
                <a:lnTo>
                  <a:pt x="0" y="1886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3239" y="3337008"/>
            <a:ext cx="3753553" cy="2505496"/>
          </a:xfrm>
          <a:custGeom>
            <a:avLst/>
            <a:gdLst/>
            <a:ahLst/>
            <a:cxnLst/>
            <a:rect r="r" b="b" t="t" l="l"/>
            <a:pathLst>
              <a:path h="2505496" w="3753553">
                <a:moveTo>
                  <a:pt x="0" y="0"/>
                </a:moveTo>
                <a:lnTo>
                  <a:pt x="3753553" y="0"/>
                </a:lnTo>
                <a:lnTo>
                  <a:pt x="3753553" y="2505496"/>
                </a:lnTo>
                <a:lnTo>
                  <a:pt x="0" y="2505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4948482" y="592257"/>
            <a:ext cx="3692474" cy="2349337"/>
          </a:xfrm>
          <a:custGeom>
            <a:avLst/>
            <a:gdLst/>
            <a:ahLst/>
            <a:cxnLst/>
            <a:rect r="r" b="b" t="t" l="l"/>
            <a:pathLst>
              <a:path h="2349337" w="3692474">
                <a:moveTo>
                  <a:pt x="0" y="0"/>
                </a:moveTo>
                <a:lnTo>
                  <a:pt x="3692475" y="0"/>
                </a:lnTo>
                <a:lnTo>
                  <a:pt x="3692475" y="2349337"/>
                </a:lnTo>
                <a:lnTo>
                  <a:pt x="0" y="2349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9277921" y="6699754"/>
            <a:ext cx="4216665" cy="2577437"/>
          </a:xfrm>
          <a:custGeom>
            <a:avLst/>
            <a:gdLst/>
            <a:ahLst/>
            <a:cxnLst/>
            <a:rect r="r" b="b" t="t" l="l"/>
            <a:pathLst>
              <a:path h="2577437" w="4216665">
                <a:moveTo>
                  <a:pt x="0" y="0"/>
                </a:moveTo>
                <a:lnTo>
                  <a:pt x="4216665" y="0"/>
                </a:lnTo>
                <a:lnTo>
                  <a:pt x="4216665" y="2577437"/>
                </a:lnTo>
                <a:lnTo>
                  <a:pt x="0" y="25774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4806993" y="6699754"/>
            <a:ext cx="3861328" cy="2577437"/>
          </a:xfrm>
          <a:custGeom>
            <a:avLst/>
            <a:gdLst/>
            <a:ahLst/>
            <a:cxnLst/>
            <a:rect r="r" b="b" t="t" l="l"/>
            <a:pathLst>
              <a:path h="2577437" w="3861328">
                <a:moveTo>
                  <a:pt x="0" y="0"/>
                </a:moveTo>
                <a:lnTo>
                  <a:pt x="3861328" y="0"/>
                </a:lnTo>
                <a:lnTo>
                  <a:pt x="3861328" y="2577437"/>
                </a:lnTo>
                <a:lnTo>
                  <a:pt x="0" y="2577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3239" y="6699754"/>
            <a:ext cx="3753553" cy="2505496"/>
          </a:xfrm>
          <a:custGeom>
            <a:avLst/>
            <a:gdLst/>
            <a:ahLst/>
            <a:cxnLst/>
            <a:rect r="r" b="b" t="t" l="l"/>
            <a:pathLst>
              <a:path h="2505496" w="3753553">
                <a:moveTo>
                  <a:pt x="0" y="0"/>
                </a:moveTo>
                <a:lnTo>
                  <a:pt x="3753553" y="0"/>
                </a:lnTo>
                <a:lnTo>
                  <a:pt x="3753553" y="2505496"/>
                </a:lnTo>
                <a:lnTo>
                  <a:pt x="0" y="25054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921118" y="3337008"/>
            <a:ext cx="3747204" cy="2501258"/>
          </a:xfrm>
          <a:custGeom>
            <a:avLst/>
            <a:gdLst/>
            <a:ahLst/>
            <a:cxnLst/>
            <a:rect r="r" b="b" t="t" l="l"/>
            <a:pathLst>
              <a:path h="2501258" w="3747204">
                <a:moveTo>
                  <a:pt x="0" y="0"/>
                </a:moveTo>
                <a:lnTo>
                  <a:pt x="3747203" y="0"/>
                </a:lnTo>
                <a:lnTo>
                  <a:pt x="3747203" y="2501258"/>
                </a:lnTo>
                <a:lnTo>
                  <a:pt x="0" y="2501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539940" y="283259"/>
            <a:ext cx="5719360" cy="6107497"/>
          </a:xfrm>
          <a:custGeom>
            <a:avLst/>
            <a:gdLst/>
            <a:ahLst/>
            <a:cxnLst/>
            <a:rect r="r" b="b" t="t" l="l"/>
            <a:pathLst>
              <a:path h="6107497" w="5719360">
                <a:moveTo>
                  <a:pt x="0" y="0"/>
                </a:moveTo>
                <a:lnTo>
                  <a:pt x="5719360" y="0"/>
                </a:lnTo>
                <a:lnTo>
                  <a:pt x="5719360" y="6107497"/>
                </a:lnTo>
                <a:lnTo>
                  <a:pt x="0" y="61074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4348" r="0" b="-20511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543009">
            <a:off x="9498841" y="4595883"/>
            <a:ext cx="11727755" cy="7447125"/>
          </a:xfrm>
          <a:custGeom>
            <a:avLst/>
            <a:gdLst/>
            <a:ahLst/>
            <a:cxnLst/>
            <a:rect r="r" b="b" t="t" l="l"/>
            <a:pathLst>
              <a:path h="7447125" w="11727755">
                <a:moveTo>
                  <a:pt x="0" y="0"/>
                </a:moveTo>
                <a:lnTo>
                  <a:pt x="11727756" y="0"/>
                </a:lnTo>
                <a:lnTo>
                  <a:pt x="11727756" y="7447124"/>
                </a:lnTo>
                <a:lnTo>
                  <a:pt x="0" y="7447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8135" y="2840335"/>
            <a:ext cx="9235885" cy="290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76"/>
              </a:lnSpc>
            </a:pPr>
            <a:r>
              <a:rPr lang="en-US" sz="1128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Hvala na pozornosti!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891311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0" y="0"/>
                </a:moveTo>
                <a:lnTo>
                  <a:pt x="3536884" y="0"/>
                </a:lnTo>
                <a:lnTo>
                  <a:pt x="3536884" y="3528042"/>
                </a:lnTo>
                <a:lnTo>
                  <a:pt x="0" y="352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572575" y="6342343"/>
            <a:ext cx="9661444" cy="0"/>
          </a:xfrm>
          <a:prstGeom prst="line">
            <a:avLst/>
          </a:prstGeom>
          <a:ln cap="flat" w="38100">
            <a:solidFill>
              <a:srgbClr val="FFBD59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3635433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2667178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3"/>
                </a:lnTo>
                <a:lnTo>
                  <a:pt x="0" y="2774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333247" y="-327346"/>
            <a:ext cx="19168312" cy="3962779"/>
            <a:chOff x="0" y="0"/>
            <a:chExt cx="2969673" cy="6139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969673" cy="613938"/>
            </a:xfrm>
            <a:custGeom>
              <a:avLst/>
              <a:gdLst/>
              <a:ahLst/>
              <a:cxnLst/>
              <a:rect r="r" b="b" t="t" l="l"/>
              <a:pathLst>
                <a:path h="613938" w="2969673">
                  <a:moveTo>
                    <a:pt x="0" y="0"/>
                  </a:moveTo>
                  <a:lnTo>
                    <a:pt x="2969673" y="0"/>
                  </a:lnTo>
                  <a:lnTo>
                    <a:pt x="2969673" y="613938"/>
                  </a:lnTo>
                  <a:lnTo>
                    <a:pt x="0" y="613938"/>
                  </a:lnTo>
                  <a:close/>
                </a:path>
              </a:pathLst>
            </a:custGeom>
            <a:blipFill>
              <a:blip r:embed="rId10"/>
              <a:stretch>
                <a:fillRect l="0" t="-286629" r="0" b="-339387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111251" y="4634177"/>
            <a:ext cx="8948522" cy="113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83"/>
              </a:lnSpc>
            </a:pPr>
            <a:r>
              <a:rPr lang="en-US" sz="866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Cilj radion</a:t>
            </a:r>
            <a:r>
              <a:rPr lang="en-US" sz="866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11251" y="7025372"/>
            <a:ext cx="11209742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odijeliti ključne spoznaje s edukacije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romisliti o vlastitoj školskoj praksi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razmisliti o konkretnim koracima za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unapređenje inkluzije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19847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1770799"/>
            <a:ext cx="6929128" cy="2224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83"/>
              </a:lnSpc>
            </a:pPr>
            <a:r>
              <a:rPr lang="en-US" sz="866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Inkluzija je proces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8989" y="1938492"/>
            <a:ext cx="7452573" cy="7229890"/>
            <a:chOff x="0" y="0"/>
            <a:chExt cx="6350000" cy="61602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160262"/>
            </a:xfrm>
            <a:custGeom>
              <a:avLst/>
              <a:gdLst/>
              <a:ahLst/>
              <a:cxnLst/>
              <a:rect r="r" b="b" t="t" l="l"/>
              <a:pathLst>
                <a:path h="6160262" w="6350000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10"/>
              <a:stretch>
                <a:fillRect l="-27609" t="0" r="-27609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556195"/>
            <a:ext cx="7935800" cy="480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Inkluzija nije jednokratna mjera ni administrativna obveza.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Ona zahtijeva promjenu načina razmišljanja.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Uspješna inkluzija počinje od: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uvjerenja nastavnika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očekivanja koja imamo od učenika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spremnosti na prilagodbu prakse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66616" y="4514629"/>
            <a:ext cx="9767715" cy="990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Jednaka pomoć za sve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7115" y="3532844"/>
            <a:ext cx="3385015" cy="3143157"/>
          </a:xfrm>
          <a:custGeom>
            <a:avLst/>
            <a:gdLst/>
            <a:ahLst/>
            <a:cxnLst/>
            <a:rect r="r" b="b" t="t" l="l"/>
            <a:pathLst>
              <a:path h="3143157" w="3385015">
                <a:moveTo>
                  <a:pt x="0" y="0"/>
                </a:moveTo>
                <a:lnTo>
                  <a:pt x="3385015" y="0"/>
                </a:lnTo>
                <a:lnTo>
                  <a:pt x="3385015" y="3143158"/>
                </a:lnTo>
                <a:lnTo>
                  <a:pt x="0" y="3143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19" t="-23153" r="-1369" b="-2458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826863" y="3456644"/>
            <a:ext cx="7922016" cy="373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tupanje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≠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avedno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nj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Isti pr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zn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č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i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odg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varajuć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tup.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luzija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htij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il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godbu,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 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uni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rm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 strike="noStrike" u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109138" y="2123748"/>
            <a:ext cx="735746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Ključna poruka vježbe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32380" y="1426758"/>
            <a:ext cx="11492609" cy="6907398"/>
          </a:xfrm>
          <a:custGeom>
            <a:avLst/>
            <a:gdLst/>
            <a:ahLst/>
            <a:cxnLst/>
            <a:rect r="r" b="b" t="t" l="l"/>
            <a:pathLst>
              <a:path h="6907398" w="11492609">
                <a:moveTo>
                  <a:pt x="0" y="0"/>
                </a:moveTo>
                <a:lnTo>
                  <a:pt x="11492609" y="0"/>
                </a:lnTo>
                <a:lnTo>
                  <a:pt x="11492609" y="6907398"/>
                </a:lnTo>
                <a:lnTo>
                  <a:pt x="0" y="6907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67101" y="8483216"/>
            <a:ext cx="2148632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JEDNAKOST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40843" y="8483216"/>
            <a:ext cx="280982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PRAVEDNOST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04791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1599" y="404402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7"/>
                </a:lnTo>
                <a:lnTo>
                  <a:pt x="0" y="440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13426140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24641" y="-358557"/>
            <a:ext cx="2781467" cy="2774513"/>
          </a:xfrm>
          <a:custGeom>
            <a:avLst/>
            <a:gdLst/>
            <a:ahLst/>
            <a:cxnLst/>
            <a:rect r="r" b="b" t="t" l="l"/>
            <a:pathLst>
              <a:path h="2774513" w="2781467">
                <a:moveTo>
                  <a:pt x="0" y="0"/>
                </a:moveTo>
                <a:lnTo>
                  <a:pt x="2781467" y="0"/>
                </a:lnTo>
                <a:lnTo>
                  <a:pt x="2781467" y="2774514"/>
                </a:lnTo>
                <a:lnTo>
                  <a:pt x="0" y="277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906808" y="5280062"/>
            <a:ext cx="8364421" cy="295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65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Model krugova kontrole, utjecaja i brige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85436" y="3429473"/>
            <a:ext cx="7966418" cy="7707509"/>
          </a:xfrm>
          <a:custGeom>
            <a:avLst/>
            <a:gdLst/>
            <a:ahLst/>
            <a:cxnLst/>
            <a:rect r="r" b="b" t="t" l="l"/>
            <a:pathLst>
              <a:path h="7707509" w="7966418">
                <a:moveTo>
                  <a:pt x="0" y="0"/>
                </a:moveTo>
                <a:lnTo>
                  <a:pt x="7966418" y="0"/>
                </a:lnTo>
                <a:lnTo>
                  <a:pt x="7966418" y="7707509"/>
                </a:lnTo>
                <a:lnTo>
                  <a:pt x="0" y="770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6386" y="921791"/>
            <a:ext cx="4555108" cy="4407067"/>
          </a:xfrm>
          <a:custGeom>
            <a:avLst/>
            <a:gdLst/>
            <a:ahLst/>
            <a:cxnLst/>
            <a:rect r="r" b="b" t="t" l="l"/>
            <a:pathLst>
              <a:path h="4407067" w="4555108">
                <a:moveTo>
                  <a:pt x="0" y="0"/>
                </a:moveTo>
                <a:lnTo>
                  <a:pt x="4555108" y="0"/>
                </a:lnTo>
                <a:lnTo>
                  <a:pt x="4555108" y="4407066"/>
                </a:lnTo>
                <a:lnTo>
                  <a:pt x="0" y="4407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5370">
            <a:off x="-1303559" y="8241447"/>
            <a:ext cx="5783247" cy="3672362"/>
          </a:xfrm>
          <a:custGeom>
            <a:avLst/>
            <a:gdLst/>
            <a:ahLst/>
            <a:cxnLst/>
            <a:rect r="r" b="b" t="t" l="l"/>
            <a:pathLst>
              <a:path h="3672362" w="5783247">
                <a:moveTo>
                  <a:pt x="0" y="0"/>
                </a:moveTo>
                <a:lnTo>
                  <a:pt x="5783247" y="0"/>
                </a:lnTo>
                <a:lnTo>
                  <a:pt x="5783247" y="3672362"/>
                </a:lnTo>
                <a:lnTo>
                  <a:pt x="0" y="367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311358" y="-735321"/>
            <a:ext cx="3536884" cy="3528042"/>
          </a:xfrm>
          <a:custGeom>
            <a:avLst/>
            <a:gdLst/>
            <a:ahLst/>
            <a:cxnLst/>
            <a:rect r="r" b="b" t="t" l="l"/>
            <a:pathLst>
              <a:path h="3528042" w="3536884">
                <a:moveTo>
                  <a:pt x="3536884" y="0"/>
                </a:moveTo>
                <a:lnTo>
                  <a:pt x="0" y="0"/>
                </a:lnTo>
                <a:lnTo>
                  <a:pt x="0" y="3528042"/>
                </a:lnTo>
                <a:lnTo>
                  <a:pt x="3536884" y="3528042"/>
                </a:lnTo>
                <a:lnTo>
                  <a:pt x="35368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6657" y="8334156"/>
            <a:ext cx="431567" cy="682460"/>
          </a:xfrm>
          <a:custGeom>
            <a:avLst/>
            <a:gdLst/>
            <a:ahLst/>
            <a:cxnLst/>
            <a:rect r="r" b="b" t="t" l="l"/>
            <a:pathLst>
              <a:path h="682460" w="431567">
                <a:moveTo>
                  <a:pt x="0" y="0"/>
                </a:moveTo>
                <a:lnTo>
                  <a:pt x="431566" y="0"/>
                </a:lnTo>
                <a:lnTo>
                  <a:pt x="431566" y="682460"/>
                </a:lnTo>
                <a:lnTo>
                  <a:pt x="0" y="68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20293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2526553"/>
            <a:ext cx="8343034" cy="5487988"/>
          </a:xfrm>
          <a:custGeom>
            <a:avLst/>
            <a:gdLst/>
            <a:ahLst/>
            <a:cxnLst/>
            <a:rect r="r" b="b" t="t" l="l"/>
            <a:pathLst>
              <a:path h="5487988" w="8343034">
                <a:moveTo>
                  <a:pt x="0" y="0"/>
                </a:moveTo>
                <a:lnTo>
                  <a:pt x="8343034" y="0"/>
                </a:lnTo>
                <a:lnTo>
                  <a:pt x="8343034" y="5487988"/>
                </a:lnTo>
                <a:lnTo>
                  <a:pt x="0" y="5487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879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81701" y="2284760"/>
            <a:ext cx="8266523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brige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sve što nas zabrinjava, frustrira ili opterećuje, ali nemamo izravan utjecaj na 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81701" y="4589248"/>
            <a:ext cx="7665408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utjecaja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sve na što možemo djelomično utjecati, ali ne donosimo konačne odluke sami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81701" y="6894298"/>
            <a:ext cx="7665408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Krug kontrole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sve na što imamo izravnu i potpunu kontrolu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DAHCbEl8-CI</dc:identifier>
  <dcterms:modified xsi:type="dcterms:W3CDTF">2011-08-01T06:04:30Z</dcterms:modified>
  <cp:revision>1</cp:revision>
  <dc:title>Inkluzivna škola u praksi</dc:title>
</cp:coreProperties>
</file>