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K Grotesk Light" panose="020B0604020202020204" charset="-18"/>
      <p:regular r:id="rId36"/>
    </p:embeddedFont>
    <p:embeddedFont>
      <p:font typeface="HK Grotesk Light Bold" panose="020B0604020202020204" charset="-18"/>
      <p:regular r:id="rId37"/>
    </p:embeddedFont>
    <p:embeddedFont>
      <p:font typeface="HK Grotesk Medium" panose="020B0604020202020204" charset="-18"/>
      <p:regular r:id="rId38"/>
    </p:embeddedFont>
    <p:embeddedFont>
      <p:font typeface="League Spartan" panose="020B0604020202020204" charset="-18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8.svg"/><Relationship Id="rId7" Type="http://schemas.openxmlformats.org/officeDocument/2006/relationships/image" Target="../media/image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svg"/><Relationship Id="rId7" Type="http://schemas.openxmlformats.org/officeDocument/2006/relationships/image" Target="../media/image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6.svg"/><Relationship Id="rId5" Type="http://schemas.openxmlformats.org/officeDocument/2006/relationships/image" Target="../media/image18.sv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svg"/><Relationship Id="rId7" Type="http://schemas.openxmlformats.org/officeDocument/2006/relationships/image" Target="../media/image46.svg"/><Relationship Id="rId12" Type="http://schemas.openxmlformats.org/officeDocument/2006/relationships/image" Target="../media/image5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.svg"/><Relationship Id="rId10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svg"/><Relationship Id="rId7" Type="http://schemas.openxmlformats.org/officeDocument/2006/relationships/image" Target="../media/image5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5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9.sv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2.svg"/><Relationship Id="rId1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5.jpeg"/><Relationship Id="rId7" Type="http://schemas.openxmlformats.org/officeDocument/2006/relationships/image" Target="../media/image2.sv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81.jpeg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image" Target="../media/image76.jpeg"/><Relationship Id="rId9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svg"/><Relationship Id="rId7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8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9.svg"/><Relationship Id="rId7" Type="http://schemas.openxmlformats.org/officeDocument/2006/relationships/image" Target="../media/image8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4.jpeg"/><Relationship Id="rId9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9.svg"/><Relationship Id="rId7" Type="http://schemas.openxmlformats.org/officeDocument/2006/relationships/image" Target="../media/image2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9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32.svg"/><Relationship Id="rId7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svg"/><Relationship Id="rId4" Type="http://schemas.openxmlformats.org/officeDocument/2006/relationships/image" Target="../media/image92.png"/><Relationship Id="rId9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97.svg"/><Relationship Id="rId12" Type="http://schemas.openxmlformats.org/officeDocument/2006/relationships/image" Target="../media/image1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99.jpeg"/><Relationship Id="rId5" Type="http://schemas.openxmlformats.org/officeDocument/2006/relationships/image" Target="../media/image4.svg"/><Relationship Id="rId10" Type="http://schemas.openxmlformats.org/officeDocument/2006/relationships/image" Target="../media/image98.jpeg"/><Relationship Id="rId4" Type="http://schemas.openxmlformats.org/officeDocument/2006/relationships/image" Target="../media/image3.png"/><Relationship Id="rId9" Type="http://schemas.openxmlformats.org/officeDocument/2006/relationships/image" Target="../media/image29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2.svg"/><Relationship Id="rId7" Type="http://schemas.openxmlformats.org/officeDocument/2006/relationships/image" Target="../media/image18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Relationship Id="rId9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2.svg"/><Relationship Id="rId7" Type="http://schemas.openxmlformats.org/officeDocument/2006/relationships/image" Target="../media/image10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9" Type="http://schemas.openxmlformats.org/officeDocument/2006/relationships/image" Target="../media/image10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61.svg"/><Relationship Id="rId7" Type="http://schemas.openxmlformats.org/officeDocument/2006/relationships/image" Target="../media/image11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8.svg"/><Relationship Id="rId7" Type="http://schemas.openxmlformats.org/officeDocument/2006/relationships/image" Target="../media/image1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2.svg"/><Relationship Id="rId7" Type="http://schemas.openxmlformats.org/officeDocument/2006/relationships/image" Target="../media/image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6.svg"/><Relationship Id="rId5" Type="http://schemas.openxmlformats.org/officeDocument/2006/relationships/image" Target="../media/image18.sv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9.sv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2.svg"/><Relationship Id="rId7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33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8728" y="-38370"/>
            <a:ext cx="2662296" cy="2675674"/>
          </a:xfrm>
          <a:custGeom>
            <a:avLst/>
            <a:gdLst/>
            <a:ahLst/>
            <a:cxnLst/>
            <a:rect l="l" t="t" r="r" b="b"/>
            <a:pathLst>
              <a:path w="2662296" h="2675674">
                <a:moveTo>
                  <a:pt x="0" y="0"/>
                </a:moveTo>
                <a:lnTo>
                  <a:pt x="2662296" y="0"/>
                </a:lnTo>
                <a:lnTo>
                  <a:pt x="2662296" y="2675674"/>
                </a:lnTo>
                <a:lnTo>
                  <a:pt x="0" y="2675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2481" y="5143500"/>
            <a:ext cx="2567558" cy="5143500"/>
            <a:chOff x="0" y="0"/>
            <a:chExt cx="1288506" cy="25812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88505" cy="2581218"/>
            </a:xfrm>
            <a:custGeom>
              <a:avLst/>
              <a:gdLst/>
              <a:ahLst/>
              <a:cxnLst/>
              <a:rect l="l" t="t" r="r" b="b"/>
              <a:pathLst>
                <a:path w="1288505" h="2581218">
                  <a:moveTo>
                    <a:pt x="0" y="0"/>
                  </a:moveTo>
                  <a:lnTo>
                    <a:pt x="1288505" y="0"/>
                  </a:lnTo>
                  <a:lnTo>
                    <a:pt x="1288505" y="2581218"/>
                  </a:lnTo>
                  <a:lnTo>
                    <a:pt x="0" y="2581218"/>
                  </a:lnTo>
                  <a:close/>
                </a:path>
              </a:pathLst>
            </a:custGeom>
            <a:solidFill>
              <a:srgbClr val="1158B8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6547778" y="708690"/>
            <a:ext cx="711522" cy="711522"/>
          </a:xfrm>
          <a:custGeom>
            <a:avLst/>
            <a:gdLst/>
            <a:ahLst/>
            <a:cxnLst/>
            <a:rect l="l" t="t" r="r" b="b"/>
            <a:pathLst>
              <a:path w="711522" h="711522">
                <a:moveTo>
                  <a:pt x="0" y="0"/>
                </a:moveTo>
                <a:lnTo>
                  <a:pt x="711522" y="0"/>
                </a:lnTo>
                <a:lnTo>
                  <a:pt x="711522" y="711522"/>
                </a:lnTo>
                <a:lnTo>
                  <a:pt x="0" y="711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74133" y="10639"/>
            <a:ext cx="5132861" cy="5132861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8F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527812" y="2544380"/>
            <a:ext cx="5193212" cy="7761851"/>
            <a:chOff x="0" y="0"/>
            <a:chExt cx="1629789" cy="24359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29789" cy="2435907"/>
            </a:xfrm>
            <a:custGeom>
              <a:avLst/>
              <a:gdLst/>
              <a:ahLst/>
              <a:cxnLst/>
              <a:rect l="l" t="t" r="r" b="b"/>
              <a:pathLst>
                <a:path w="1629789" h="2435907">
                  <a:moveTo>
                    <a:pt x="0" y="0"/>
                  </a:moveTo>
                  <a:lnTo>
                    <a:pt x="1629789" y="0"/>
                  </a:lnTo>
                  <a:lnTo>
                    <a:pt x="1629789" y="2435907"/>
                  </a:lnTo>
                  <a:lnTo>
                    <a:pt x="0" y="2435907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10" name="Freeform 10"/>
          <p:cNvSpPr/>
          <p:nvPr/>
        </p:nvSpPr>
        <p:spPr>
          <a:xfrm flipH="1">
            <a:off x="5130043" y="7715250"/>
            <a:ext cx="2590981" cy="2590981"/>
          </a:xfrm>
          <a:custGeom>
            <a:avLst/>
            <a:gdLst/>
            <a:ahLst/>
            <a:cxnLst/>
            <a:rect l="l" t="t" r="r" b="b"/>
            <a:pathLst>
              <a:path w="2590981" h="2590981">
                <a:moveTo>
                  <a:pt x="2590981" y="0"/>
                </a:moveTo>
                <a:lnTo>
                  <a:pt x="0" y="0"/>
                </a:lnTo>
                <a:lnTo>
                  <a:pt x="0" y="2590981"/>
                </a:lnTo>
                <a:lnTo>
                  <a:pt x="2590981" y="2590981"/>
                </a:lnTo>
                <a:lnTo>
                  <a:pt x="25909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5321" y="3379280"/>
            <a:ext cx="6459515" cy="4322492"/>
          </a:xfrm>
          <a:custGeom>
            <a:avLst/>
            <a:gdLst/>
            <a:ahLst/>
            <a:cxnLst/>
            <a:rect l="l" t="t" r="r" b="b"/>
            <a:pathLst>
              <a:path w="6459515" h="4322492">
                <a:moveTo>
                  <a:pt x="0" y="0"/>
                </a:moveTo>
                <a:lnTo>
                  <a:pt x="6459515" y="0"/>
                </a:lnTo>
                <a:lnTo>
                  <a:pt x="6459515" y="4322492"/>
                </a:lnTo>
                <a:lnTo>
                  <a:pt x="0" y="43224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351196" y="2564205"/>
            <a:ext cx="7075404" cy="5158591"/>
            <a:chOff x="0" y="0"/>
            <a:chExt cx="9433872" cy="687812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9433872" cy="5899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519"/>
                </a:lnSpc>
                <a:spcBef>
                  <a:spcPct val="0"/>
                </a:spcBef>
              </a:pPr>
              <a:r>
                <a:rPr lang="en-US" sz="9599" b="1" spc="-297" dirty="0">
                  <a:solidFill>
                    <a:srgbClr val="1158B8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Obrtnička škola Osijek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170519"/>
              <a:ext cx="6874965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774">
                  <a:solidFill>
                    <a:srgbClr val="000000"/>
                  </a:solidFill>
                  <a:latin typeface="HK Grotesk Light Bold"/>
                  <a:ea typeface="HK Grotesk Light Bold"/>
                  <a:cs typeface="HK Grotesk Light Bold"/>
                  <a:sym typeface="HK Grotesk Light Bold"/>
                </a:rPr>
                <a:t>UPISI 2026.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10998" y="1682505"/>
            <a:ext cx="2662296" cy="2675674"/>
          </a:xfrm>
          <a:custGeom>
            <a:avLst/>
            <a:gdLst/>
            <a:ahLst/>
            <a:cxnLst/>
            <a:rect l="l" t="t" r="r" b="b"/>
            <a:pathLst>
              <a:path w="2662296" h="2675674">
                <a:moveTo>
                  <a:pt x="0" y="0"/>
                </a:moveTo>
                <a:lnTo>
                  <a:pt x="2662296" y="0"/>
                </a:lnTo>
                <a:lnTo>
                  <a:pt x="2662296" y="2675674"/>
                </a:lnTo>
                <a:lnTo>
                  <a:pt x="0" y="2675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2481" y="5143500"/>
            <a:ext cx="2567558" cy="5143500"/>
            <a:chOff x="0" y="0"/>
            <a:chExt cx="1288506" cy="25812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88505" cy="2581218"/>
            </a:xfrm>
            <a:custGeom>
              <a:avLst/>
              <a:gdLst/>
              <a:ahLst/>
              <a:cxnLst/>
              <a:rect l="l" t="t" r="r" b="b"/>
              <a:pathLst>
                <a:path w="1288505" h="2581218">
                  <a:moveTo>
                    <a:pt x="0" y="0"/>
                  </a:moveTo>
                  <a:lnTo>
                    <a:pt x="1288505" y="0"/>
                  </a:lnTo>
                  <a:lnTo>
                    <a:pt x="1288505" y="2581218"/>
                  </a:lnTo>
                  <a:lnTo>
                    <a:pt x="0" y="2581218"/>
                  </a:lnTo>
                  <a:close/>
                </a:path>
              </a:pathLst>
            </a:custGeom>
            <a:solidFill>
              <a:srgbClr val="1158B8"/>
            </a:solidFill>
          </p:spPr>
        </p:sp>
      </p:grpSp>
      <p:sp>
        <p:nvSpPr>
          <p:cNvPr id="5" name="Freeform 5"/>
          <p:cNvSpPr/>
          <p:nvPr/>
        </p:nvSpPr>
        <p:spPr>
          <a:xfrm flipH="1">
            <a:off x="2505847" y="7696019"/>
            <a:ext cx="2590981" cy="2590981"/>
          </a:xfrm>
          <a:custGeom>
            <a:avLst/>
            <a:gdLst/>
            <a:ahLst/>
            <a:cxnLst/>
            <a:rect l="l" t="t" r="r" b="b"/>
            <a:pathLst>
              <a:path w="2590981" h="2590981">
                <a:moveTo>
                  <a:pt x="2590981" y="0"/>
                </a:moveTo>
                <a:lnTo>
                  <a:pt x="0" y="0"/>
                </a:lnTo>
                <a:lnTo>
                  <a:pt x="0" y="2590981"/>
                </a:lnTo>
                <a:lnTo>
                  <a:pt x="2590981" y="2590981"/>
                </a:lnTo>
                <a:lnTo>
                  <a:pt x="259098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47778" y="708690"/>
            <a:ext cx="711522" cy="711522"/>
          </a:xfrm>
          <a:custGeom>
            <a:avLst/>
            <a:gdLst/>
            <a:ahLst/>
            <a:cxnLst/>
            <a:rect l="l" t="t" r="r" b="b"/>
            <a:pathLst>
              <a:path w="711522" h="711522">
                <a:moveTo>
                  <a:pt x="0" y="0"/>
                </a:moveTo>
                <a:lnTo>
                  <a:pt x="711522" y="0"/>
                </a:lnTo>
                <a:lnTo>
                  <a:pt x="711522" y="711522"/>
                </a:lnTo>
                <a:lnTo>
                  <a:pt x="0" y="7115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747450" y="9313935"/>
            <a:ext cx="5511850" cy="568672"/>
            <a:chOff x="0" y="0"/>
            <a:chExt cx="7349133" cy="758230"/>
          </a:xfrm>
        </p:grpSpPr>
        <p:sp>
          <p:nvSpPr>
            <p:cNvPr id="8" name="TextBox 8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11747450" y="9231240"/>
            <a:ext cx="5511850" cy="82695"/>
            <a:chOff x="0" y="0"/>
            <a:chExt cx="38091967" cy="571500"/>
          </a:xfrm>
        </p:grpSpPr>
        <p:sp>
          <p:nvSpPr>
            <p:cNvPr id="12" name="Freeform 12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-37844" y="3052"/>
            <a:ext cx="6579990" cy="7712198"/>
            <a:chOff x="0" y="0"/>
            <a:chExt cx="8773320" cy="10282931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 l="21573" r="21573"/>
            <a:stretch>
              <a:fillRect/>
            </a:stretch>
          </p:blipFill>
          <p:spPr>
            <a:xfrm>
              <a:off x="0" y="0"/>
              <a:ext cx="8773320" cy="10282931"/>
            </a:xfrm>
            <a:prstGeom prst="rect">
              <a:avLst/>
            </a:prstGeom>
          </p:spPr>
        </p:pic>
      </p:grpSp>
      <p:sp>
        <p:nvSpPr>
          <p:cNvPr id="15" name="Freeform 15"/>
          <p:cNvSpPr/>
          <p:nvPr/>
        </p:nvSpPr>
        <p:spPr>
          <a:xfrm>
            <a:off x="9670687" y="4558458"/>
            <a:ext cx="7588613" cy="4268595"/>
          </a:xfrm>
          <a:custGeom>
            <a:avLst/>
            <a:gdLst/>
            <a:ahLst/>
            <a:cxnLst/>
            <a:rect l="l" t="t" r="r" b="b"/>
            <a:pathLst>
              <a:path w="7588613" h="4268595">
                <a:moveTo>
                  <a:pt x="0" y="0"/>
                </a:moveTo>
                <a:lnTo>
                  <a:pt x="7588613" y="0"/>
                </a:lnTo>
                <a:lnTo>
                  <a:pt x="7588613" y="4268595"/>
                </a:lnTo>
                <a:lnTo>
                  <a:pt x="0" y="42685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876086" y="2167429"/>
            <a:ext cx="5189578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</a:pPr>
            <a:r>
              <a:rPr lang="en-US" sz="7200" b="1" spc="-359" dirty="0" err="1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pomoćni</a:t>
            </a:r>
            <a:r>
              <a:rPr lang="en-US" sz="7200" b="1" spc="-359" dirty="0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200" b="1" spc="-359" dirty="0" err="1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cvjećar</a:t>
            </a:r>
            <a:endParaRPr lang="en-US" sz="7200" b="1" spc="-359" dirty="0">
              <a:solidFill>
                <a:srgbClr val="E94E1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78737" cy="2473885"/>
            <a:chOff x="0" y="0"/>
            <a:chExt cx="4898289" cy="23399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8289" cy="2339914"/>
            </a:xfrm>
            <a:custGeom>
              <a:avLst/>
              <a:gdLst/>
              <a:ahLst/>
              <a:cxnLst/>
              <a:rect l="l" t="t" r="r" b="b"/>
              <a:pathLst>
                <a:path w="4898289" h="2339914">
                  <a:moveTo>
                    <a:pt x="0" y="0"/>
                  </a:moveTo>
                  <a:lnTo>
                    <a:pt x="4898289" y="0"/>
                  </a:lnTo>
                  <a:lnTo>
                    <a:pt x="4898289" y="2339914"/>
                  </a:lnTo>
                  <a:lnTo>
                    <a:pt x="0" y="2339914"/>
                  </a:lnTo>
                  <a:close/>
                </a:path>
              </a:pathLst>
            </a:custGeom>
            <a:solidFill>
              <a:srgbClr val="FF8F00"/>
            </a:solidFill>
          </p:spPr>
        </p:sp>
      </p:grpSp>
      <p:sp>
        <p:nvSpPr>
          <p:cNvPr id="4" name="Freeform 4"/>
          <p:cNvSpPr/>
          <p:nvPr/>
        </p:nvSpPr>
        <p:spPr>
          <a:xfrm rot="5400000" flipH="1">
            <a:off x="-28575" y="8056030"/>
            <a:ext cx="2230970" cy="2230970"/>
          </a:xfrm>
          <a:custGeom>
            <a:avLst/>
            <a:gdLst/>
            <a:ahLst/>
            <a:cxnLst/>
            <a:rect l="l" t="t" r="r" b="b"/>
            <a:pathLst>
              <a:path w="2230970" h="2230970">
                <a:moveTo>
                  <a:pt x="2230970" y="0"/>
                </a:moveTo>
                <a:lnTo>
                  <a:pt x="0" y="0"/>
                </a:lnTo>
                <a:lnTo>
                  <a:pt x="0" y="2230970"/>
                </a:lnTo>
                <a:lnTo>
                  <a:pt x="2230970" y="2230970"/>
                </a:lnTo>
                <a:lnTo>
                  <a:pt x="22309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97130" y="842763"/>
            <a:ext cx="2406625" cy="788359"/>
            <a:chOff x="0" y="0"/>
            <a:chExt cx="3208834" cy="10511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7889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431800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7889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847945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78893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4033099" y="1322489"/>
            <a:ext cx="2291277" cy="2302791"/>
          </a:xfrm>
          <a:custGeom>
            <a:avLst/>
            <a:gdLst/>
            <a:ahLst/>
            <a:cxnLst/>
            <a:rect l="l" t="t" r="r" b="b"/>
            <a:pathLst>
              <a:path w="2291277" h="2302791">
                <a:moveTo>
                  <a:pt x="0" y="0"/>
                </a:moveTo>
                <a:lnTo>
                  <a:pt x="2291277" y="0"/>
                </a:lnTo>
                <a:lnTo>
                  <a:pt x="2291277" y="2302791"/>
                </a:lnTo>
                <a:lnTo>
                  <a:pt x="0" y="2302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941849" y="9442030"/>
            <a:ext cx="5511850" cy="82695"/>
            <a:chOff x="0" y="0"/>
            <a:chExt cx="38091967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941849" y="9483378"/>
            <a:ext cx="5511850" cy="568672"/>
            <a:chOff x="0" y="0"/>
            <a:chExt cx="7349133" cy="75823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6" name="Freeform 16"/>
          <p:cNvSpPr/>
          <p:nvPr/>
        </p:nvSpPr>
        <p:spPr>
          <a:xfrm>
            <a:off x="6983609" y="1236942"/>
            <a:ext cx="10536349" cy="4240880"/>
          </a:xfrm>
          <a:custGeom>
            <a:avLst/>
            <a:gdLst/>
            <a:ahLst/>
            <a:cxnLst/>
            <a:rect l="l" t="t" r="r" b="b"/>
            <a:pathLst>
              <a:path w="10536349" h="4240880">
                <a:moveTo>
                  <a:pt x="0" y="0"/>
                </a:moveTo>
                <a:lnTo>
                  <a:pt x="10536349" y="0"/>
                </a:lnTo>
                <a:lnTo>
                  <a:pt x="10536349" y="4240881"/>
                </a:lnTo>
                <a:lnTo>
                  <a:pt x="0" y="42408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086" y="2479025"/>
            <a:ext cx="5165651" cy="5577005"/>
          </a:xfrm>
          <a:custGeom>
            <a:avLst/>
            <a:gdLst/>
            <a:ahLst/>
            <a:cxnLst/>
            <a:rect l="l" t="t" r="r" b="b"/>
            <a:pathLst>
              <a:path w="5165651" h="5577005">
                <a:moveTo>
                  <a:pt x="0" y="0"/>
                </a:moveTo>
                <a:lnTo>
                  <a:pt x="5165651" y="0"/>
                </a:lnTo>
                <a:lnTo>
                  <a:pt x="5165651" y="5577005"/>
                </a:lnTo>
                <a:lnTo>
                  <a:pt x="0" y="55770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61818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380215" y="6380442"/>
            <a:ext cx="7995146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b="1" spc="-360" dirty="0" err="1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pomoćni</a:t>
            </a:r>
            <a:r>
              <a:rPr lang="en-US" sz="7200" b="1" spc="-360" dirty="0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marL="0" lvl="0" indent="0" algn="l">
              <a:lnSpc>
                <a:spcPts val="8640"/>
              </a:lnSpc>
            </a:pPr>
            <a:r>
              <a:rPr lang="en-US" sz="7200" b="1" spc="-359" dirty="0" err="1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bravar</a:t>
            </a:r>
            <a:endParaRPr lang="en-US" sz="7200" b="1" spc="-359" dirty="0">
              <a:solidFill>
                <a:srgbClr val="E94E1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9" name="Freeform 19"/>
          <p:cNvSpPr/>
          <p:nvPr/>
        </p:nvSpPr>
        <p:spPr>
          <a:xfrm rot="-5400000" flipH="1">
            <a:off x="2435248" y="8056030"/>
            <a:ext cx="2743489" cy="2743489"/>
          </a:xfrm>
          <a:custGeom>
            <a:avLst/>
            <a:gdLst/>
            <a:ahLst/>
            <a:cxnLst/>
            <a:rect l="l" t="t" r="r" b="b"/>
            <a:pathLst>
              <a:path w="2743489" h="2743489">
                <a:moveTo>
                  <a:pt x="2743489" y="0"/>
                </a:moveTo>
                <a:lnTo>
                  <a:pt x="0" y="0"/>
                </a:lnTo>
                <a:lnTo>
                  <a:pt x="0" y="2743489"/>
                </a:lnTo>
                <a:lnTo>
                  <a:pt x="2743489" y="2743489"/>
                </a:lnTo>
                <a:lnTo>
                  <a:pt x="274348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125468"/>
            <a:ext cx="18288000" cy="3161532"/>
          </a:xfrm>
          <a:prstGeom prst="rect">
            <a:avLst/>
          </a:prstGeom>
          <a:solidFill>
            <a:srgbClr val="FF8F00"/>
          </a:solidFill>
        </p:spPr>
      </p:sp>
      <p:sp>
        <p:nvSpPr>
          <p:cNvPr id="3" name="Freeform 3"/>
          <p:cNvSpPr/>
          <p:nvPr/>
        </p:nvSpPr>
        <p:spPr>
          <a:xfrm rot="-10800000">
            <a:off x="0" y="7115943"/>
            <a:ext cx="10656850" cy="3161532"/>
          </a:xfrm>
          <a:custGeom>
            <a:avLst/>
            <a:gdLst/>
            <a:ahLst/>
            <a:cxnLst/>
            <a:rect l="l" t="t" r="r" b="b"/>
            <a:pathLst>
              <a:path w="10656850" h="3161532">
                <a:moveTo>
                  <a:pt x="0" y="0"/>
                </a:moveTo>
                <a:lnTo>
                  <a:pt x="10656850" y="0"/>
                </a:lnTo>
                <a:lnTo>
                  <a:pt x="10656850" y="3161532"/>
                </a:lnTo>
                <a:lnTo>
                  <a:pt x="0" y="3161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47778" y="1028700"/>
            <a:ext cx="711522" cy="711522"/>
          </a:xfrm>
          <a:custGeom>
            <a:avLst/>
            <a:gdLst/>
            <a:ahLst/>
            <a:cxnLst/>
            <a:rect l="l" t="t" r="r" b="b"/>
            <a:pathLst>
              <a:path w="711522" h="711522">
                <a:moveTo>
                  <a:pt x="0" y="0"/>
                </a:moveTo>
                <a:lnTo>
                  <a:pt x="711522" y="0"/>
                </a:lnTo>
                <a:lnTo>
                  <a:pt x="711522" y="711522"/>
                </a:lnTo>
                <a:lnTo>
                  <a:pt x="0" y="711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656850" y="7127145"/>
            <a:ext cx="4583150" cy="3159855"/>
            <a:chOff x="0" y="0"/>
            <a:chExt cx="9901000" cy="68262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01000" cy="6826250"/>
            </a:xfrm>
            <a:custGeom>
              <a:avLst/>
              <a:gdLst/>
              <a:ahLst/>
              <a:cxnLst/>
              <a:rect l="l" t="t" r="r" b="b"/>
              <a:pathLst>
                <a:path w="9901000" h="6826250">
                  <a:moveTo>
                    <a:pt x="7595950" y="0"/>
                  </a:moveTo>
                  <a:lnTo>
                    <a:pt x="7595950" y="6826250"/>
                  </a:lnTo>
                  <a:cubicBezTo>
                    <a:pt x="8869760" y="6826250"/>
                    <a:pt x="9901000" y="5298440"/>
                    <a:pt x="9901000" y="3412490"/>
                  </a:cubicBezTo>
                  <a:cubicBezTo>
                    <a:pt x="9901000" y="1527810"/>
                    <a:pt x="8868490" y="0"/>
                    <a:pt x="7595950" y="0"/>
                  </a:cubicBezTo>
                  <a:close/>
                  <a:moveTo>
                    <a:pt x="0" y="0"/>
                  </a:moveTo>
                  <a:lnTo>
                    <a:pt x="7595950" y="0"/>
                  </a:lnTo>
                  <a:lnTo>
                    <a:pt x="7595950" y="6826250"/>
                  </a:lnTo>
                  <a:lnTo>
                    <a:pt x="0" y="6826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5711778" y="3812623"/>
            <a:ext cx="1880734" cy="1490909"/>
          </a:xfrm>
          <a:custGeom>
            <a:avLst/>
            <a:gdLst/>
            <a:ahLst/>
            <a:cxnLst/>
            <a:rect l="l" t="t" r="r" b="b"/>
            <a:pathLst>
              <a:path w="1880734" h="1490909">
                <a:moveTo>
                  <a:pt x="0" y="0"/>
                </a:moveTo>
                <a:lnTo>
                  <a:pt x="1880734" y="0"/>
                </a:lnTo>
                <a:lnTo>
                  <a:pt x="1880734" y="1490909"/>
                </a:lnTo>
                <a:lnTo>
                  <a:pt x="0" y="1490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2263" y="3877939"/>
            <a:ext cx="1535167" cy="1535167"/>
          </a:xfrm>
          <a:custGeom>
            <a:avLst/>
            <a:gdLst/>
            <a:ahLst/>
            <a:cxnLst/>
            <a:rect l="l" t="t" r="r" b="b"/>
            <a:pathLst>
              <a:path w="1535167" h="1535167">
                <a:moveTo>
                  <a:pt x="0" y="0"/>
                </a:moveTo>
                <a:lnTo>
                  <a:pt x="1535167" y="0"/>
                </a:lnTo>
                <a:lnTo>
                  <a:pt x="1535167" y="1535167"/>
                </a:lnTo>
                <a:lnTo>
                  <a:pt x="0" y="15351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92940" y="3550594"/>
            <a:ext cx="2177721" cy="2177721"/>
          </a:xfrm>
          <a:custGeom>
            <a:avLst/>
            <a:gdLst/>
            <a:ahLst/>
            <a:cxnLst/>
            <a:rect l="l" t="t" r="r" b="b"/>
            <a:pathLst>
              <a:path w="2177721" h="2177721">
                <a:moveTo>
                  <a:pt x="0" y="0"/>
                </a:moveTo>
                <a:lnTo>
                  <a:pt x="2177721" y="0"/>
                </a:lnTo>
                <a:lnTo>
                  <a:pt x="2177721" y="2177721"/>
                </a:lnTo>
                <a:lnTo>
                  <a:pt x="0" y="21777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06149" y="3713528"/>
            <a:ext cx="1613054" cy="1699578"/>
          </a:xfrm>
          <a:custGeom>
            <a:avLst/>
            <a:gdLst/>
            <a:ahLst/>
            <a:cxnLst/>
            <a:rect l="l" t="t" r="r" b="b"/>
            <a:pathLst>
              <a:path w="1613054" h="1699578">
                <a:moveTo>
                  <a:pt x="0" y="0"/>
                </a:moveTo>
                <a:lnTo>
                  <a:pt x="1613054" y="0"/>
                </a:lnTo>
                <a:lnTo>
                  <a:pt x="1613054" y="1699578"/>
                </a:lnTo>
                <a:lnTo>
                  <a:pt x="0" y="169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1275524"/>
            <a:ext cx="902400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</a:pPr>
            <a:r>
              <a:rPr lang="en-US" sz="7200" b="1" spc="-35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Dodatne</a:t>
            </a:r>
            <a:r>
              <a:rPr lang="en-US" sz="7200" b="1" spc="-35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200" b="1" spc="-35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pogodnosti</a:t>
            </a:r>
            <a:endParaRPr lang="en-US" sz="7200" b="1" spc="-359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540701" y="5816467"/>
            <a:ext cx="2222888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Besplatna radna </a:t>
            </a:r>
          </a:p>
          <a:p>
            <a:pPr marL="0" lvl="0" indent="0" algn="ctr">
              <a:lnSpc>
                <a:spcPts val="345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mapa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444607" y="5822536"/>
            <a:ext cx="2536138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Besplatni radni </a:t>
            </a:r>
          </a:p>
          <a:p>
            <a:pPr marL="0" lvl="0" indent="0" algn="ctr">
              <a:lnSpc>
                <a:spcPts val="345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materijali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2724" y="5816467"/>
            <a:ext cx="2454245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5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Besplatno osiguranje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31614" y="5816467"/>
            <a:ext cx="2100372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5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Učenička zadruga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33909" y="9221715"/>
            <a:ext cx="5511850" cy="568672"/>
            <a:chOff x="0" y="0"/>
            <a:chExt cx="7349133" cy="758230"/>
          </a:xfrm>
        </p:grpSpPr>
        <p:sp>
          <p:nvSpPr>
            <p:cNvPr id="17" name="TextBox 17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125468"/>
            <a:ext cx="18288000" cy="3161532"/>
          </a:xfrm>
          <a:prstGeom prst="rect">
            <a:avLst/>
          </a:prstGeom>
          <a:solidFill>
            <a:srgbClr val="FF8F00"/>
          </a:solidFill>
        </p:spPr>
      </p:sp>
      <p:sp>
        <p:nvSpPr>
          <p:cNvPr id="3" name="Freeform 3"/>
          <p:cNvSpPr/>
          <p:nvPr/>
        </p:nvSpPr>
        <p:spPr>
          <a:xfrm rot="-10800000">
            <a:off x="7631150" y="7125468"/>
            <a:ext cx="10656850" cy="3161532"/>
          </a:xfrm>
          <a:custGeom>
            <a:avLst/>
            <a:gdLst/>
            <a:ahLst/>
            <a:cxnLst/>
            <a:rect l="l" t="t" r="r" b="b"/>
            <a:pathLst>
              <a:path w="10656850" h="3161532">
                <a:moveTo>
                  <a:pt x="0" y="0"/>
                </a:moveTo>
                <a:lnTo>
                  <a:pt x="10656850" y="0"/>
                </a:lnTo>
                <a:lnTo>
                  <a:pt x="10656850" y="3161532"/>
                </a:lnTo>
                <a:lnTo>
                  <a:pt x="0" y="3161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47778" y="1028700"/>
            <a:ext cx="711522" cy="711522"/>
          </a:xfrm>
          <a:custGeom>
            <a:avLst/>
            <a:gdLst/>
            <a:ahLst/>
            <a:cxnLst/>
            <a:rect l="l" t="t" r="r" b="b"/>
            <a:pathLst>
              <a:path w="711522" h="711522">
                <a:moveTo>
                  <a:pt x="0" y="0"/>
                </a:moveTo>
                <a:lnTo>
                  <a:pt x="711522" y="0"/>
                </a:lnTo>
                <a:lnTo>
                  <a:pt x="711522" y="711522"/>
                </a:lnTo>
                <a:lnTo>
                  <a:pt x="0" y="711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-10800000">
            <a:off x="3048000" y="7127145"/>
            <a:ext cx="4583150" cy="3159855"/>
            <a:chOff x="0" y="0"/>
            <a:chExt cx="9901000" cy="68262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01000" cy="6826250"/>
            </a:xfrm>
            <a:custGeom>
              <a:avLst/>
              <a:gdLst/>
              <a:ahLst/>
              <a:cxnLst/>
              <a:rect l="l" t="t" r="r" b="b"/>
              <a:pathLst>
                <a:path w="9901000" h="6826250">
                  <a:moveTo>
                    <a:pt x="7595950" y="0"/>
                  </a:moveTo>
                  <a:lnTo>
                    <a:pt x="7595950" y="6826250"/>
                  </a:lnTo>
                  <a:cubicBezTo>
                    <a:pt x="8869760" y="6826250"/>
                    <a:pt x="9901000" y="5298440"/>
                    <a:pt x="9901000" y="3412490"/>
                  </a:cubicBezTo>
                  <a:cubicBezTo>
                    <a:pt x="9901000" y="1527810"/>
                    <a:pt x="8868490" y="0"/>
                    <a:pt x="7595950" y="0"/>
                  </a:cubicBezTo>
                  <a:close/>
                  <a:moveTo>
                    <a:pt x="0" y="0"/>
                  </a:moveTo>
                  <a:lnTo>
                    <a:pt x="7595950" y="0"/>
                  </a:lnTo>
                  <a:lnTo>
                    <a:pt x="7595950" y="6826250"/>
                  </a:lnTo>
                  <a:lnTo>
                    <a:pt x="0" y="6826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0F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33909" y="9221715"/>
            <a:ext cx="5511850" cy="568672"/>
            <a:chOff x="0" y="0"/>
            <a:chExt cx="7349133" cy="758230"/>
          </a:xfrm>
        </p:grpSpPr>
        <p:sp>
          <p:nvSpPr>
            <p:cNvPr id="8" name="TextBox 8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1" name="Freeform 11"/>
          <p:cNvSpPr/>
          <p:nvPr/>
        </p:nvSpPr>
        <p:spPr>
          <a:xfrm>
            <a:off x="9850932" y="3468177"/>
            <a:ext cx="1988917" cy="1988917"/>
          </a:xfrm>
          <a:custGeom>
            <a:avLst/>
            <a:gdLst/>
            <a:ahLst/>
            <a:cxnLst/>
            <a:rect l="l" t="t" r="r" b="b"/>
            <a:pathLst>
              <a:path w="1988917" h="1988917">
                <a:moveTo>
                  <a:pt x="0" y="0"/>
                </a:moveTo>
                <a:lnTo>
                  <a:pt x="1988917" y="0"/>
                </a:lnTo>
                <a:lnTo>
                  <a:pt x="1988917" y="1988917"/>
                </a:lnTo>
                <a:lnTo>
                  <a:pt x="0" y="19889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55485" y="3080974"/>
            <a:ext cx="2780547" cy="2317123"/>
          </a:xfrm>
          <a:custGeom>
            <a:avLst/>
            <a:gdLst/>
            <a:ahLst/>
            <a:cxnLst/>
            <a:rect l="l" t="t" r="r" b="b"/>
            <a:pathLst>
              <a:path w="2780547" h="2317123">
                <a:moveTo>
                  <a:pt x="0" y="0"/>
                </a:moveTo>
                <a:lnTo>
                  <a:pt x="2780547" y="0"/>
                </a:lnTo>
                <a:lnTo>
                  <a:pt x="2780547" y="2317123"/>
                </a:lnTo>
                <a:lnTo>
                  <a:pt x="0" y="23171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95545" y="3254191"/>
            <a:ext cx="2494289" cy="2494289"/>
          </a:xfrm>
          <a:custGeom>
            <a:avLst/>
            <a:gdLst/>
            <a:ahLst/>
            <a:cxnLst/>
            <a:rect l="l" t="t" r="r" b="b"/>
            <a:pathLst>
              <a:path w="2494289" h="2494289">
                <a:moveTo>
                  <a:pt x="0" y="0"/>
                </a:moveTo>
                <a:lnTo>
                  <a:pt x="2494289" y="0"/>
                </a:lnTo>
                <a:lnTo>
                  <a:pt x="2494289" y="2494289"/>
                </a:lnTo>
                <a:lnTo>
                  <a:pt x="0" y="24942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376054" y="3418655"/>
            <a:ext cx="2087961" cy="2087961"/>
          </a:xfrm>
          <a:custGeom>
            <a:avLst/>
            <a:gdLst/>
            <a:ahLst/>
            <a:cxnLst/>
            <a:rect l="l" t="t" r="r" b="b"/>
            <a:pathLst>
              <a:path w="2087961" h="2087961">
                <a:moveTo>
                  <a:pt x="0" y="0"/>
                </a:moveTo>
                <a:lnTo>
                  <a:pt x="2087961" y="0"/>
                </a:lnTo>
                <a:lnTo>
                  <a:pt x="2087961" y="2087961"/>
                </a:lnTo>
                <a:lnTo>
                  <a:pt x="0" y="20879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434314" y="5746928"/>
            <a:ext cx="2222888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5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Mali broj učenika u razredima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83300" y="5820746"/>
            <a:ext cx="2454245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5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Socijalni pedagog i psiholog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363643" y="5920145"/>
            <a:ext cx="2100372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5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Individualizirani pristup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54860" y="5712638"/>
            <a:ext cx="2175658" cy="89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Radio</a:t>
            </a:r>
            <a:r>
              <a:rPr lang="en-US" sz="2400" u="none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nice i projekti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1275524"/>
            <a:ext cx="902400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</a:pPr>
            <a:r>
              <a:rPr lang="en-US" sz="7200" b="1" spc="-35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Dodatne</a:t>
            </a:r>
            <a:r>
              <a:rPr lang="en-US" sz="7200" b="1" spc="-35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200" b="1" spc="-35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pogodnosti</a:t>
            </a:r>
            <a:endParaRPr lang="en-US" sz="7200" b="1" spc="-359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908" t="-15522" b="-8241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63791" y="4826882"/>
            <a:ext cx="12960417" cy="1118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03"/>
              </a:lnSpc>
              <a:spcBef>
                <a:spcPct val="0"/>
              </a:spcBef>
            </a:pPr>
            <a:r>
              <a:rPr lang="en-US" sz="7336" b="1" spc="-366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Š</a:t>
            </a:r>
            <a:r>
              <a:rPr lang="en-US" sz="7336" b="1" u="none" spc="-366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</a:t>
            </a:r>
            <a:r>
              <a:rPr lang="en-US" sz="7336" b="1" u="none" spc="-366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se </a:t>
            </a:r>
            <a:r>
              <a:rPr lang="en-US" sz="7336" b="1" u="none" spc="-366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uči</a:t>
            </a:r>
            <a:r>
              <a:rPr lang="en-US" sz="7336" b="1" u="none" spc="-366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u </a:t>
            </a:r>
            <a:r>
              <a:rPr lang="en-US" sz="7336" b="1" u="none" spc="-366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našoj</a:t>
            </a:r>
            <a:r>
              <a:rPr lang="en-US" sz="7336" b="1" u="none" spc="-366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336" b="1" u="none" spc="-366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školi</a:t>
            </a:r>
            <a:r>
              <a:rPr lang="en-US" sz="7336" b="1" u="none" spc="-366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33909" y="9221715"/>
            <a:ext cx="5511850" cy="568672"/>
            <a:chOff x="0" y="0"/>
            <a:chExt cx="7349133" cy="758230"/>
          </a:xfrm>
        </p:grpSpPr>
        <p:sp>
          <p:nvSpPr>
            <p:cNvPr id="5" name="TextBox 5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02697" y="1262063"/>
            <a:ext cx="8936857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18"/>
              </a:lnSpc>
            </a:pPr>
            <a:r>
              <a:rPr lang="en-US" sz="6015" spc="-18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Predmeti u školi su:</a:t>
            </a:r>
          </a:p>
        </p:txBody>
      </p:sp>
      <p:sp>
        <p:nvSpPr>
          <p:cNvPr id="3" name="Freeform 3"/>
          <p:cNvSpPr/>
          <p:nvPr/>
        </p:nvSpPr>
        <p:spPr>
          <a:xfrm>
            <a:off x="16547778" y="708690"/>
            <a:ext cx="711522" cy="711522"/>
          </a:xfrm>
          <a:custGeom>
            <a:avLst/>
            <a:gdLst/>
            <a:ahLst/>
            <a:cxnLst/>
            <a:rect l="l" t="t" r="r" b="b"/>
            <a:pathLst>
              <a:path w="711522" h="711522">
                <a:moveTo>
                  <a:pt x="0" y="0"/>
                </a:moveTo>
                <a:lnTo>
                  <a:pt x="711522" y="0"/>
                </a:lnTo>
                <a:lnTo>
                  <a:pt x="711522" y="711522"/>
                </a:lnTo>
                <a:lnTo>
                  <a:pt x="0" y="711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0" y="0"/>
            <a:ext cx="5135270" cy="10287000"/>
          </a:xfrm>
          <a:prstGeom prst="rect">
            <a:avLst/>
          </a:prstGeom>
          <a:solidFill>
            <a:srgbClr val="008037"/>
          </a:solidFill>
        </p:spPr>
      </p:sp>
      <p:sp>
        <p:nvSpPr>
          <p:cNvPr id="5" name="Freeform 5"/>
          <p:cNvSpPr/>
          <p:nvPr/>
        </p:nvSpPr>
        <p:spPr>
          <a:xfrm>
            <a:off x="3911421" y="7978699"/>
            <a:ext cx="2291277" cy="2302791"/>
          </a:xfrm>
          <a:custGeom>
            <a:avLst/>
            <a:gdLst/>
            <a:ahLst/>
            <a:cxnLst/>
            <a:rect l="l" t="t" r="r" b="b"/>
            <a:pathLst>
              <a:path w="2291277" h="2302791">
                <a:moveTo>
                  <a:pt x="0" y="0"/>
                </a:moveTo>
                <a:lnTo>
                  <a:pt x="2291276" y="0"/>
                </a:lnTo>
                <a:lnTo>
                  <a:pt x="2291276" y="2302791"/>
                </a:lnTo>
                <a:lnTo>
                  <a:pt x="0" y="2302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-2575865" y="2575865"/>
            <a:ext cx="10287000" cy="5135270"/>
          </a:xfrm>
          <a:custGeom>
            <a:avLst/>
            <a:gdLst/>
            <a:ahLst/>
            <a:cxnLst/>
            <a:rect l="l" t="t" r="r" b="b"/>
            <a:pathLst>
              <a:path w="10287000" h="5135270">
                <a:moveTo>
                  <a:pt x="0" y="0"/>
                </a:moveTo>
                <a:lnTo>
                  <a:pt x="10287000" y="0"/>
                </a:lnTo>
                <a:lnTo>
                  <a:pt x="10287000" y="5135270"/>
                </a:lnTo>
                <a:lnTo>
                  <a:pt x="0" y="5135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705607" y="2317826"/>
            <a:ext cx="5651349" cy="565134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8934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5180305" y="0"/>
            <a:ext cx="10287000" cy="10287000"/>
            <a:chOff x="0" y="0"/>
            <a:chExt cx="1708150" cy="17081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06883" cy="1708150"/>
            </a:xfrm>
            <a:custGeom>
              <a:avLst/>
              <a:gdLst/>
              <a:ahLst/>
              <a:cxnLst/>
              <a:rect l="l" t="t" r="r" b="b"/>
              <a:pathLst>
                <a:path w="1706883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0050F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5085716" cy="3419475"/>
            <a:chOff x="0" y="0"/>
            <a:chExt cx="1930400" cy="12979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68934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6328669" y="3617386"/>
            <a:ext cx="7679779" cy="436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9250" lvl="1" indent="-249625" algn="l">
              <a:lnSpc>
                <a:spcPts val="3468"/>
              </a:lnSpc>
              <a:buFont typeface="Arial"/>
              <a:buChar char="•"/>
            </a:pPr>
            <a:r>
              <a:rPr lang="en-US" sz="2312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hrvatski jezik</a:t>
            </a:r>
          </a:p>
          <a:p>
            <a:pPr marL="499250" lvl="1" indent="-249625" algn="l">
              <a:lnSpc>
                <a:spcPts val="3468"/>
              </a:lnSpc>
              <a:buFont typeface="Arial"/>
              <a:buChar char="•"/>
            </a:pPr>
            <a:r>
              <a:rPr lang="en-US" sz="2312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politika i gospodarstvo</a:t>
            </a:r>
          </a:p>
          <a:p>
            <a:pPr marL="499250" lvl="1" indent="-249625" algn="l">
              <a:lnSpc>
                <a:spcPts val="3468"/>
              </a:lnSpc>
              <a:buFont typeface="Arial"/>
              <a:buChar char="•"/>
            </a:pPr>
            <a:r>
              <a:rPr lang="en-US" sz="2312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tjelesna i zdravstvena kultura</a:t>
            </a:r>
          </a:p>
          <a:p>
            <a:pPr marL="499250" lvl="1" indent="-249625" algn="l">
              <a:lnSpc>
                <a:spcPts val="3468"/>
              </a:lnSpc>
              <a:buFont typeface="Arial"/>
              <a:buChar char="•"/>
            </a:pPr>
            <a:r>
              <a:rPr lang="en-US" sz="2312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matematika</a:t>
            </a:r>
          </a:p>
          <a:p>
            <a:pPr marL="499250" lvl="1" indent="-249625" algn="l">
              <a:lnSpc>
                <a:spcPts val="3468"/>
              </a:lnSpc>
              <a:buFont typeface="Arial"/>
              <a:buChar char="•"/>
            </a:pPr>
            <a:r>
              <a:rPr lang="en-US" sz="2312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informatika</a:t>
            </a:r>
          </a:p>
          <a:p>
            <a:pPr marL="499250" lvl="1" indent="-249625" algn="l">
              <a:lnSpc>
                <a:spcPts val="3468"/>
              </a:lnSpc>
              <a:buFont typeface="Arial"/>
              <a:buChar char="•"/>
            </a:pPr>
            <a:r>
              <a:rPr lang="en-US" sz="2312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čovjek i okolina</a:t>
            </a:r>
          </a:p>
          <a:p>
            <a:pPr marL="499250" lvl="1" indent="-249625" algn="l">
              <a:lnSpc>
                <a:spcPts val="3468"/>
              </a:lnSpc>
              <a:buFont typeface="Arial"/>
              <a:buChar char="•"/>
            </a:pPr>
            <a:r>
              <a:rPr lang="en-US" sz="2312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vjeronauk/etika</a:t>
            </a:r>
          </a:p>
          <a:p>
            <a:pPr marL="499250" lvl="1" indent="-249625" algn="l">
              <a:lnSpc>
                <a:spcPts val="3468"/>
              </a:lnSpc>
              <a:buFont typeface="Arial"/>
              <a:buChar char="•"/>
            </a:pPr>
            <a:r>
              <a:rPr lang="en-US" sz="2312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domaćinstvo</a:t>
            </a:r>
          </a:p>
          <a:p>
            <a:pPr marL="499250" lvl="1" indent="-249625" algn="l">
              <a:lnSpc>
                <a:spcPts val="3468"/>
              </a:lnSpc>
              <a:buFont typeface="Arial"/>
              <a:buChar char="•"/>
            </a:pPr>
            <a:r>
              <a:rPr lang="en-US" sz="2312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engleski</a:t>
            </a:r>
          </a:p>
          <a:p>
            <a:pPr marL="499250" lvl="1" indent="-249625" algn="l">
              <a:lnSpc>
                <a:spcPts val="3468"/>
              </a:lnSpc>
              <a:buFont typeface="Arial"/>
              <a:buChar char="•"/>
            </a:pPr>
            <a:r>
              <a:rPr lang="en-US" sz="2312">
                <a:solidFill>
                  <a:srgbClr val="E94E1B"/>
                </a:solidFill>
                <a:latin typeface="HK Grotesk Light Bold"/>
                <a:ea typeface="HK Grotesk Light Bold"/>
                <a:cs typeface="HK Grotesk Light Bold"/>
                <a:sym typeface="HK Grotesk Light Bold"/>
              </a:rPr>
              <a:t>strukovni moduli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543763" y="4449906"/>
            <a:ext cx="9459913" cy="141929"/>
            <a:chOff x="0" y="0"/>
            <a:chExt cx="38091967" cy="571500"/>
          </a:xfrm>
        </p:grpSpPr>
        <p:sp>
          <p:nvSpPr>
            <p:cNvPr id="15" name="Freeform 15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6543763" y="4899997"/>
            <a:ext cx="9459913" cy="141929"/>
            <a:chOff x="0" y="0"/>
            <a:chExt cx="38091967" cy="571500"/>
          </a:xfrm>
        </p:grpSpPr>
        <p:sp>
          <p:nvSpPr>
            <p:cNvPr id="17" name="Freeform 17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6543763" y="5319641"/>
            <a:ext cx="9459913" cy="141929"/>
            <a:chOff x="0" y="0"/>
            <a:chExt cx="38091967" cy="571500"/>
          </a:xfrm>
        </p:grpSpPr>
        <p:sp>
          <p:nvSpPr>
            <p:cNvPr id="19" name="Freeform 19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6543763" y="5771897"/>
            <a:ext cx="9459913" cy="141929"/>
            <a:chOff x="0" y="0"/>
            <a:chExt cx="38091967" cy="571500"/>
          </a:xfrm>
        </p:grpSpPr>
        <p:sp>
          <p:nvSpPr>
            <p:cNvPr id="21" name="Freeform 21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6543763" y="6225918"/>
            <a:ext cx="9459913" cy="141929"/>
            <a:chOff x="0" y="0"/>
            <a:chExt cx="38091967" cy="571500"/>
          </a:xfrm>
        </p:grpSpPr>
        <p:sp>
          <p:nvSpPr>
            <p:cNvPr id="23" name="Freeform 23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6543763" y="6656856"/>
            <a:ext cx="9459913" cy="141929"/>
            <a:chOff x="0" y="0"/>
            <a:chExt cx="38091967" cy="571500"/>
          </a:xfrm>
        </p:grpSpPr>
        <p:sp>
          <p:nvSpPr>
            <p:cNvPr id="25" name="Freeform 25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0941849" y="9483378"/>
            <a:ext cx="5511850" cy="568672"/>
            <a:chOff x="0" y="0"/>
            <a:chExt cx="7349133" cy="758230"/>
          </a:xfrm>
        </p:grpSpPr>
        <p:sp>
          <p:nvSpPr>
            <p:cNvPr id="27" name="TextBox 27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30" name="Group 30"/>
          <p:cNvGrpSpPr/>
          <p:nvPr/>
        </p:nvGrpSpPr>
        <p:grpSpPr>
          <a:xfrm>
            <a:off x="10941849" y="9442030"/>
            <a:ext cx="5511850" cy="82695"/>
            <a:chOff x="0" y="0"/>
            <a:chExt cx="38091967" cy="571500"/>
          </a:xfrm>
        </p:grpSpPr>
        <p:sp>
          <p:nvSpPr>
            <p:cNvPr id="31" name="Freeform 31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6553340" y="7114806"/>
            <a:ext cx="9459913" cy="141929"/>
            <a:chOff x="0" y="0"/>
            <a:chExt cx="38091967" cy="571500"/>
          </a:xfrm>
        </p:grpSpPr>
        <p:sp>
          <p:nvSpPr>
            <p:cNvPr id="33" name="Freeform 33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6572492" y="7499152"/>
            <a:ext cx="9459913" cy="141929"/>
            <a:chOff x="0" y="0"/>
            <a:chExt cx="38091967" cy="571500"/>
          </a:xfrm>
        </p:grpSpPr>
        <p:sp>
          <p:nvSpPr>
            <p:cNvPr id="35" name="Freeform 35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6444398" y="4020685"/>
            <a:ext cx="9459913" cy="141929"/>
            <a:chOff x="0" y="0"/>
            <a:chExt cx="38091967" cy="571500"/>
          </a:xfrm>
        </p:grpSpPr>
        <p:sp>
          <p:nvSpPr>
            <p:cNvPr id="37" name="Freeform 37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9553487" y="3204744"/>
            <a:ext cx="2582715" cy="4810134"/>
            <a:chOff x="0" y="0"/>
            <a:chExt cx="3443620" cy="6413511"/>
          </a:xfrm>
        </p:grpSpPr>
        <p:sp>
          <p:nvSpPr>
            <p:cNvPr id="39" name="TextBox 39"/>
            <p:cNvSpPr txBox="1"/>
            <p:nvPr/>
          </p:nvSpPr>
          <p:spPr>
            <a:xfrm>
              <a:off x="0" y="-38100"/>
              <a:ext cx="3443620" cy="504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80"/>
                </a:lnSpc>
                <a:spcBef>
                  <a:spcPct val="0"/>
                </a:spcBef>
              </a:pPr>
              <a:r>
                <a:rPr lang="en-US" sz="2343" spc="567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1.RAZRED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612151"/>
              <a:ext cx="3443620" cy="5801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endPara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endParaRP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E94E1B"/>
                  </a:solidFill>
                  <a:latin typeface="HK Grotesk Light Bold"/>
                  <a:ea typeface="HK Grotesk Light Bold"/>
                  <a:cs typeface="HK Grotesk Light Bold"/>
                  <a:sym typeface="HK Grotesk Light Bold"/>
                </a:rPr>
                <a:t>+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1803829" y="3204744"/>
            <a:ext cx="2582715" cy="4810134"/>
            <a:chOff x="0" y="0"/>
            <a:chExt cx="3443620" cy="6413511"/>
          </a:xfrm>
        </p:grpSpPr>
        <p:sp>
          <p:nvSpPr>
            <p:cNvPr id="42" name="TextBox 42"/>
            <p:cNvSpPr txBox="1"/>
            <p:nvPr/>
          </p:nvSpPr>
          <p:spPr>
            <a:xfrm>
              <a:off x="0" y="-38100"/>
              <a:ext cx="3443620" cy="504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80"/>
                </a:lnSpc>
                <a:spcBef>
                  <a:spcPct val="0"/>
                </a:spcBef>
              </a:pPr>
              <a:r>
                <a:rPr lang="en-US" sz="2343" spc="567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2.RAZRED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612151"/>
              <a:ext cx="3443620" cy="5801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endPara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endParaRP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E94E1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4298438" y="3204744"/>
            <a:ext cx="2582715" cy="4810134"/>
            <a:chOff x="0" y="0"/>
            <a:chExt cx="3443620" cy="6413511"/>
          </a:xfrm>
        </p:grpSpPr>
        <p:sp>
          <p:nvSpPr>
            <p:cNvPr id="45" name="TextBox 45"/>
            <p:cNvSpPr txBox="1"/>
            <p:nvPr/>
          </p:nvSpPr>
          <p:spPr>
            <a:xfrm>
              <a:off x="0" y="-38100"/>
              <a:ext cx="3443620" cy="504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80"/>
                </a:lnSpc>
                <a:spcBef>
                  <a:spcPct val="0"/>
                </a:spcBef>
              </a:pPr>
              <a:r>
                <a:rPr lang="en-US" sz="2343" spc="567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3.RAZRED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612151"/>
              <a:ext cx="3443620" cy="5801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endPara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endParaRP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  <a:p>
              <a:pPr algn="ctr">
                <a:lnSpc>
                  <a:spcPts val="3450"/>
                </a:lnSpc>
              </a:pPr>
              <a:r>
                <a:rPr lang="en-US" sz="2300">
                  <a:solidFill>
                    <a:srgbClr val="E94E1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+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92144" y="5789072"/>
            <a:ext cx="8995856" cy="4497928"/>
          </a:xfrm>
          <a:custGeom>
            <a:avLst/>
            <a:gdLst/>
            <a:ahLst/>
            <a:cxnLst/>
            <a:rect l="l" t="t" r="r" b="b"/>
            <a:pathLst>
              <a:path w="8995856" h="4497928">
                <a:moveTo>
                  <a:pt x="0" y="0"/>
                </a:moveTo>
                <a:lnTo>
                  <a:pt x="8995856" y="0"/>
                </a:lnTo>
                <a:lnTo>
                  <a:pt x="8995856" y="4497928"/>
                </a:lnTo>
                <a:lnTo>
                  <a:pt x="0" y="449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789072"/>
            <a:ext cx="6756821" cy="3378411"/>
          </a:xfrm>
          <a:custGeom>
            <a:avLst/>
            <a:gdLst/>
            <a:ahLst/>
            <a:cxnLst/>
            <a:rect l="l" t="t" r="r" b="b"/>
            <a:pathLst>
              <a:path w="6756821" h="3378411">
                <a:moveTo>
                  <a:pt x="0" y="0"/>
                </a:moveTo>
                <a:lnTo>
                  <a:pt x="6756821" y="0"/>
                </a:lnTo>
                <a:lnTo>
                  <a:pt x="6756821" y="3378411"/>
                </a:lnTo>
                <a:lnTo>
                  <a:pt x="0" y="3378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6756821" y="4521411"/>
            <a:ext cx="2535323" cy="1267662"/>
          </a:xfrm>
          <a:custGeom>
            <a:avLst/>
            <a:gdLst/>
            <a:ahLst/>
            <a:cxnLst/>
            <a:rect l="l" t="t" r="r" b="b"/>
            <a:pathLst>
              <a:path w="2535323" h="1267662">
                <a:moveTo>
                  <a:pt x="0" y="0"/>
                </a:moveTo>
                <a:lnTo>
                  <a:pt x="2535323" y="0"/>
                </a:lnTo>
                <a:lnTo>
                  <a:pt x="2535323" y="1267661"/>
                </a:lnTo>
                <a:lnTo>
                  <a:pt x="0" y="12676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44434" y="4637677"/>
            <a:ext cx="2291277" cy="2302791"/>
          </a:xfrm>
          <a:custGeom>
            <a:avLst/>
            <a:gdLst/>
            <a:ahLst/>
            <a:cxnLst/>
            <a:rect l="l" t="t" r="r" b="b"/>
            <a:pathLst>
              <a:path w="2291277" h="2302791">
                <a:moveTo>
                  <a:pt x="0" y="0"/>
                </a:moveTo>
                <a:lnTo>
                  <a:pt x="2291276" y="0"/>
                </a:lnTo>
                <a:lnTo>
                  <a:pt x="2291276" y="2302790"/>
                </a:lnTo>
                <a:lnTo>
                  <a:pt x="0" y="230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851425" y="7325877"/>
            <a:ext cx="2406625" cy="788359"/>
            <a:chOff x="0" y="0"/>
            <a:chExt cx="3208834" cy="10511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7889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431800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7889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847945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78893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2045155" y="6150189"/>
            <a:ext cx="2666511" cy="2351378"/>
          </a:xfrm>
          <a:custGeom>
            <a:avLst/>
            <a:gdLst/>
            <a:ahLst/>
            <a:cxnLst/>
            <a:rect l="l" t="t" r="r" b="b"/>
            <a:pathLst>
              <a:path w="2666511" h="2351378">
                <a:moveTo>
                  <a:pt x="0" y="0"/>
                </a:moveTo>
                <a:lnTo>
                  <a:pt x="2666511" y="0"/>
                </a:lnTo>
                <a:lnTo>
                  <a:pt x="2666511" y="2351377"/>
                </a:lnTo>
                <a:lnTo>
                  <a:pt x="0" y="2351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700000">
            <a:off x="12487458" y="6711736"/>
            <a:ext cx="2605229" cy="2652601"/>
          </a:xfrm>
          <a:custGeom>
            <a:avLst/>
            <a:gdLst/>
            <a:ahLst/>
            <a:cxnLst/>
            <a:rect l="l" t="t" r="r" b="b"/>
            <a:pathLst>
              <a:path w="2605229" h="2652601">
                <a:moveTo>
                  <a:pt x="0" y="0"/>
                </a:moveTo>
                <a:lnTo>
                  <a:pt x="2605229" y="0"/>
                </a:lnTo>
                <a:lnTo>
                  <a:pt x="2605229" y="2652601"/>
                </a:lnTo>
                <a:lnTo>
                  <a:pt x="0" y="26526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49911" t="-6423" r="-49911" b="-642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340399" y="1038225"/>
            <a:ext cx="6024807" cy="305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405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pomoćni krojači</a:t>
            </a:r>
          </a:p>
          <a:p>
            <a:pPr marL="582930" lvl="1" indent="-291465" algn="l">
              <a:lnSpc>
                <a:spcPts val="405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pomoćni vodoinstalateri</a:t>
            </a:r>
          </a:p>
          <a:p>
            <a:pPr marL="582930" lvl="1" indent="-291465" algn="l">
              <a:lnSpc>
                <a:spcPts val="405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pomoćni bravari</a:t>
            </a:r>
          </a:p>
          <a:p>
            <a:pPr marL="582930" lvl="1" indent="-291465" algn="l">
              <a:lnSpc>
                <a:spcPts val="405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pomoćni kuhari </a:t>
            </a:r>
          </a:p>
          <a:p>
            <a:pPr algn="l">
              <a:lnSpc>
                <a:spcPts val="4050"/>
              </a:lnSpc>
            </a:pPr>
            <a:r>
              <a:rPr lang="en-US" sz="27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učenje temelneno na radu mogu obavljati u školskoj radionici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1028700"/>
            <a:ext cx="5026037" cy="2765806"/>
            <a:chOff x="0" y="0"/>
            <a:chExt cx="6701383" cy="3687741"/>
          </a:xfrm>
        </p:grpSpPr>
        <p:sp>
          <p:nvSpPr>
            <p:cNvPr id="14" name="TextBox 14"/>
            <p:cNvSpPr txBox="1"/>
            <p:nvPr/>
          </p:nvSpPr>
          <p:spPr>
            <a:xfrm>
              <a:off x="0" y="0"/>
              <a:ext cx="6701383" cy="328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360"/>
                </a:lnSpc>
              </a:pPr>
              <a:r>
                <a:rPr lang="en-US" sz="5300" b="1" spc="-265" dirty="0" err="1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Učenje</a:t>
              </a:r>
              <a:r>
                <a:rPr lang="en-US" sz="5300" b="1" spc="-265" dirty="0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 </a:t>
              </a:r>
              <a:r>
                <a:rPr lang="en-US" sz="5300" b="1" spc="-265" dirty="0" err="1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temeljeno</a:t>
              </a:r>
              <a:r>
                <a:rPr lang="en-US" sz="5300" b="1" spc="-265" dirty="0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 </a:t>
              </a:r>
              <a:r>
                <a:rPr lang="en-US" sz="5300" b="1" spc="-265" dirty="0" err="1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na</a:t>
              </a:r>
              <a:r>
                <a:rPr lang="en-US" sz="5300" b="1" spc="-265" dirty="0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 </a:t>
              </a:r>
              <a:r>
                <a:rPr lang="en-US" sz="5300" b="1" spc="-265" dirty="0" err="1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radu</a:t>
              </a:r>
              <a:r>
                <a:rPr lang="en-US" sz="5300" b="1" spc="-265" dirty="0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 (</a:t>
              </a:r>
              <a:r>
                <a:rPr lang="en-US" sz="5300" b="1" spc="-265" dirty="0" err="1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praksa</a:t>
              </a:r>
              <a:r>
                <a:rPr lang="en-US" sz="5300" b="1" spc="-265" dirty="0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)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183" y="3291501"/>
              <a:ext cx="6512593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881250" y="6447079"/>
            <a:ext cx="994321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SCHOOL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650956" y="1038225"/>
            <a:ext cx="5172269" cy="2497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404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pomoćni pekari</a:t>
            </a:r>
          </a:p>
          <a:p>
            <a:pPr marL="582928" lvl="1" indent="-291464" algn="l">
              <a:lnSpc>
                <a:spcPts val="404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pomoćni cvjećari</a:t>
            </a:r>
          </a:p>
          <a:p>
            <a:pPr marL="582928" lvl="1" indent="-291464" algn="l">
              <a:lnSpc>
                <a:spcPts val="404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pomoćni autolakireri </a:t>
            </a:r>
          </a:p>
          <a:p>
            <a:pPr algn="l">
              <a:lnSpc>
                <a:spcPts val="4049"/>
              </a:lnSpc>
            </a:pPr>
            <a:r>
              <a:rPr lang="en-US" sz="2699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učenje temeljeno na radu obavljaju u obrtničkim radionicama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908" t="-15522" b="-8241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63791" y="3729456"/>
            <a:ext cx="12960417" cy="3385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03"/>
              </a:lnSpc>
              <a:spcBef>
                <a:spcPct val="0"/>
              </a:spcBef>
            </a:pPr>
            <a:r>
              <a:rPr lang="en-US" sz="7336" b="1" spc="-366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 </a:t>
            </a:r>
            <a:r>
              <a:rPr lang="en-US" sz="7336" b="1" spc="-366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školi</a:t>
            </a:r>
            <a:r>
              <a:rPr lang="en-US" sz="7336" b="1" spc="-366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7336" b="1" spc="-366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osim</a:t>
            </a:r>
            <a:r>
              <a:rPr lang="en-US" sz="7336" b="1" spc="-366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336" b="1" spc="-366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nastave</a:t>
            </a:r>
            <a:r>
              <a:rPr lang="en-US" sz="7336" b="1" spc="-366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336" b="1" spc="-366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organiziramo</a:t>
            </a:r>
            <a:r>
              <a:rPr lang="en-US" sz="7336" b="1" spc="-366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336" b="1" spc="-366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razna</a:t>
            </a:r>
            <a:r>
              <a:rPr lang="en-US" sz="7336" b="1" spc="-366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336" b="1" spc="-366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događanja</a:t>
            </a:r>
            <a:r>
              <a:rPr lang="en-US" sz="7336" b="1" spc="-366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...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33909" y="9221715"/>
            <a:ext cx="5511850" cy="568672"/>
            <a:chOff x="0" y="0"/>
            <a:chExt cx="7349133" cy="758230"/>
          </a:xfrm>
        </p:grpSpPr>
        <p:sp>
          <p:nvSpPr>
            <p:cNvPr id="5" name="TextBox 5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10315625" cy="10384147"/>
            <a:chOff x="20320" y="2540"/>
            <a:chExt cx="6309360" cy="6351270"/>
          </a:xfrm>
        </p:grpSpPr>
        <p:sp>
          <p:nvSpPr>
            <p:cNvPr id="3" name="Freeform 3"/>
            <p:cNvSpPr/>
            <p:nvPr/>
          </p:nvSpPr>
          <p:spPr>
            <a:xfrm>
              <a:off x="20320" y="2540"/>
              <a:ext cx="6309360" cy="6351270"/>
            </a:xfrm>
            <a:custGeom>
              <a:avLst/>
              <a:gdLst/>
              <a:ahLst/>
              <a:cxnLst/>
              <a:rect l="l" t="t" r="r" b="b"/>
              <a:pathLst>
                <a:path w="6309360" h="6351270">
                  <a:moveTo>
                    <a:pt x="6309360" y="4234180"/>
                  </a:moveTo>
                  <a:lnTo>
                    <a:pt x="6309360" y="6351270"/>
                  </a:lnTo>
                  <a:lnTo>
                    <a:pt x="0" y="6351270"/>
                  </a:lnTo>
                  <a:lnTo>
                    <a:pt x="0" y="0"/>
                  </a:lnTo>
                  <a:lnTo>
                    <a:pt x="2117090" y="0"/>
                  </a:lnTo>
                  <a:lnTo>
                    <a:pt x="2117090" y="2117090"/>
                  </a:lnTo>
                  <a:lnTo>
                    <a:pt x="4234180" y="2117090"/>
                  </a:lnTo>
                  <a:lnTo>
                    <a:pt x="4234180" y="4234180"/>
                  </a:lnTo>
                  <a:lnTo>
                    <a:pt x="6309360" y="4234180"/>
                  </a:lnTo>
                  <a:close/>
                </a:path>
              </a:pathLst>
            </a:custGeom>
            <a:blipFill>
              <a:blip r:embed="rId2"/>
              <a:stretch>
                <a:fillRect l="-17656" t="-39" r="-17011" b="3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382084" y="877421"/>
            <a:ext cx="4761916" cy="1086363"/>
            <a:chOff x="0" y="0"/>
            <a:chExt cx="6349221" cy="1448484"/>
          </a:xfrm>
        </p:grpSpPr>
        <p:sp>
          <p:nvSpPr>
            <p:cNvPr id="5" name="TextBox 5"/>
            <p:cNvSpPr txBox="1"/>
            <p:nvPr/>
          </p:nvSpPr>
          <p:spPr>
            <a:xfrm>
              <a:off x="0" y="-57150"/>
              <a:ext cx="6349221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39"/>
                </a:lnSpc>
                <a:spcBef>
                  <a:spcPct val="0"/>
                </a:spcBef>
              </a:pPr>
              <a:r>
                <a:rPr lang="en-US" sz="2599" spc="629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BOŽIĆNI SAJMAM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67788"/>
              <a:ext cx="6349221" cy="480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4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35601" y="4336794"/>
            <a:ext cx="4761916" cy="1050167"/>
            <a:chOff x="0" y="0"/>
            <a:chExt cx="6349221" cy="1400223"/>
          </a:xfrm>
        </p:grpSpPr>
        <p:sp>
          <p:nvSpPr>
            <p:cNvPr id="8" name="TextBox 8"/>
            <p:cNvSpPr txBox="1"/>
            <p:nvPr/>
          </p:nvSpPr>
          <p:spPr>
            <a:xfrm>
              <a:off x="0" y="-57150"/>
              <a:ext cx="6349221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39"/>
                </a:lnSpc>
                <a:spcBef>
                  <a:spcPct val="0"/>
                </a:spcBef>
              </a:pPr>
              <a:r>
                <a:rPr lang="en-US" sz="2599" spc="629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FESTIVAL CVIJEĆA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77313"/>
              <a:ext cx="6349221" cy="422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314848" y="7564855"/>
            <a:ext cx="4761916" cy="1093029"/>
            <a:chOff x="0" y="-57149"/>
            <a:chExt cx="6349221" cy="145737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57149"/>
              <a:ext cx="6349221" cy="59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39"/>
                </a:lnSpc>
                <a:spcBef>
                  <a:spcPct val="0"/>
                </a:spcBef>
              </a:pPr>
              <a:r>
                <a:rPr lang="en-US" sz="2599" spc="629" dirty="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DAN</a:t>
              </a:r>
              <a:r>
                <a:rPr lang="hr-HR" sz="2599" spc="629" dirty="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I</a:t>
              </a:r>
              <a:r>
                <a:rPr lang="en-US" sz="2599" spc="629" dirty="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KRUHA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77313"/>
              <a:ext cx="6349221" cy="422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592149" y="2541332"/>
            <a:ext cx="3948314" cy="317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003"/>
              </a:lnSpc>
              <a:spcBef>
                <a:spcPct val="0"/>
              </a:spcBef>
            </a:pPr>
            <a:r>
              <a:rPr lang="en-US" sz="4169" b="1" spc="-20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 </a:t>
            </a:r>
            <a:r>
              <a:rPr lang="en-US" sz="4169" b="1" spc="-20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kreativnim</a:t>
            </a:r>
            <a:r>
              <a:rPr lang="en-US" sz="4169" b="1" spc="-20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169" b="1" spc="-20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radionicama</a:t>
            </a:r>
            <a:r>
              <a:rPr lang="en-US" sz="4169" b="1" spc="-20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169" b="1" spc="-20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izrađujemo</a:t>
            </a:r>
            <a:r>
              <a:rPr lang="en-US" sz="4169" b="1" spc="-20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169" b="1" spc="-20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razne</a:t>
            </a:r>
            <a:r>
              <a:rPr lang="en-US" sz="4169" b="1" spc="-20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169" b="1" spc="-208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predmete</a:t>
            </a:r>
            <a:r>
              <a:rPr lang="en-US" sz="4169" b="1" spc="-20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id="14" name="Freeform 14"/>
          <p:cNvSpPr/>
          <p:nvPr/>
        </p:nvSpPr>
        <p:spPr>
          <a:xfrm flipH="1" flipV="1">
            <a:off x="0" y="5510171"/>
            <a:ext cx="4774251" cy="4774251"/>
          </a:xfrm>
          <a:custGeom>
            <a:avLst/>
            <a:gdLst/>
            <a:ahLst/>
            <a:cxnLst/>
            <a:rect l="l" t="t" r="r" b="b"/>
            <a:pathLst>
              <a:path w="4774251" h="4774251">
                <a:moveTo>
                  <a:pt x="4774251" y="4774251"/>
                </a:moveTo>
                <a:lnTo>
                  <a:pt x="0" y="4774251"/>
                </a:lnTo>
                <a:lnTo>
                  <a:pt x="0" y="0"/>
                </a:lnTo>
                <a:lnTo>
                  <a:pt x="4774251" y="0"/>
                </a:lnTo>
                <a:lnTo>
                  <a:pt x="4774251" y="477425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33909" y="6570726"/>
            <a:ext cx="1990855" cy="2000859"/>
          </a:xfrm>
          <a:custGeom>
            <a:avLst/>
            <a:gdLst/>
            <a:ahLst/>
            <a:cxnLst/>
            <a:rect l="l" t="t" r="r" b="b"/>
            <a:pathLst>
              <a:path w="1990855" h="2000859">
                <a:moveTo>
                  <a:pt x="0" y="0"/>
                </a:moveTo>
                <a:lnTo>
                  <a:pt x="1990855" y="0"/>
                </a:lnTo>
                <a:lnTo>
                  <a:pt x="1990855" y="2000860"/>
                </a:lnTo>
                <a:lnTo>
                  <a:pt x="0" y="2000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387125" y="3942615"/>
            <a:ext cx="2406625" cy="788359"/>
            <a:chOff x="0" y="0"/>
            <a:chExt cx="3208834" cy="105114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78893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431800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78893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847945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78893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1033909" y="9221715"/>
            <a:ext cx="5511850" cy="568672"/>
            <a:chOff x="0" y="0"/>
            <a:chExt cx="7349133" cy="758230"/>
          </a:xfrm>
        </p:grpSpPr>
        <p:sp>
          <p:nvSpPr>
            <p:cNvPr id="21" name="TextBox 21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540724"/>
            <a:ext cx="18288000" cy="3161532"/>
            <a:chOff x="0" y="0"/>
            <a:chExt cx="24384000" cy="421537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7718" t="34215" r="7718"/>
            <a:stretch>
              <a:fillRect/>
            </a:stretch>
          </p:blipFill>
          <p:spPr>
            <a:xfrm>
              <a:off x="0" y="0"/>
              <a:ext cx="8128000" cy="421537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1103" b="11103"/>
            <a:stretch>
              <a:fillRect/>
            </a:stretch>
          </p:blipFill>
          <p:spPr>
            <a:xfrm>
              <a:off x="8128000" y="0"/>
              <a:ext cx="8128000" cy="421537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33285" b="33285"/>
            <a:stretch>
              <a:fillRect/>
            </a:stretch>
          </p:blipFill>
          <p:spPr>
            <a:xfrm>
              <a:off x="16256000" y="0"/>
              <a:ext cx="8128000" cy="4215376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28700" y="1216977"/>
            <a:ext cx="1526192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40"/>
              </a:lnSpc>
              <a:spcBef>
                <a:spcPct val="0"/>
              </a:spcBef>
            </a:pP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Sudjelujemo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državnim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natjecanjima</a:t>
            </a:r>
            <a:endParaRPr lang="en-US" sz="4700" b="1" spc="-235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33909" y="9221715"/>
            <a:ext cx="5511850" cy="568672"/>
            <a:chOff x="0" y="0"/>
            <a:chExt cx="7349133" cy="758230"/>
          </a:xfrm>
        </p:grpSpPr>
        <p:sp>
          <p:nvSpPr>
            <p:cNvPr id="8" name="TextBox 8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000000">
                  <a:alpha val="29804"/>
                </a:srgbClr>
              </a:solidFill>
            </p:spPr>
          </p:sp>
        </p:grpSp>
      </p:grpSp>
      <p:sp>
        <p:nvSpPr>
          <p:cNvPr id="11" name="Freeform 11"/>
          <p:cNvSpPr/>
          <p:nvPr/>
        </p:nvSpPr>
        <p:spPr>
          <a:xfrm>
            <a:off x="15246109" y="98919"/>
            <a:ext cx="2742824" cy="2236118"/>
          </a:xfrm>
          <a:custGeom>
            <a:avLst/>
            <a:gdLst/>
            <a:ahLst/>
            <a:cxnLst/>
            <a:rect l="l" t="t" r="r" b="b"/>
            <a:pathLst>
              <a:path w="2742824" h="2236118">
                <a:moveTo>
                  <a:pt x="0" y="0"/>
                </a:moveTo>
                <a:lnTo>
                  <a:pt x="2742824" y="0"/>
                </a:lnTo>
                <a:lnTo>
                  <a:pt x="2742824" y="2236117"/>
                </a:lnTo>
                <a:lnTo>
                  <a:pt x="0" y="22361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0" y="2540724"/>
            <a:ext cx="6102109" cy="4217550"/>
            <a:chOff x="0" y="0"/>
            <a:chExt cx="945376" cy="6534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45376" cy="653409"/>
            </a:xfrm>
            <a:custGeom>
              <a:avLst/>
              <a:gdLst/>
              <a:ahLst/>
              <a:cxnLst/>
              <a:rect l="l" t="t" r="r" b="b"/>
              <a:pathLst>
                <a:path w="945376" h="653409">
                  <a:moveTo>
                    <a:pt x="0" y="0"/>
                  </a:moveTo>
                  <a:lnTo>
                    <a:pt x="945376" y="0"/>
                  </a:lnTo>
                  <a:lnTo>
                    <a:pt x="945376" y="653409"/>
                  </a:lnTo>
                  <a:lnTo>
                    <a:pt x="0" y="653409"/>
                  </a:lnTo>
                  <a:close/>
                </a:path>
              </a:pathLst>
            </a:custGeom>
            <a:solidFill>
              <a:srgbClr val="F48D3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945376" cy="72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092946" y="2540724"/>
            <a:ext cx="6102109" cy="4217550"/>
            <a:chOff x="0" y="0"/>
            <a:chExt cx="945376" cy="65340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45376" cy="653409"/>
            </a:xfrm>
            <a:custGeom>
              <a:avLst/>
              <a:gdLst/>
              <a:ahLst/>
              <a:cxnLst/>
              <a:rect l="l" t="t" r="r" b="b"/>
              <a:pathLst>
                <a:path w="945376" h="653409">
                  <a:moveTo>
                    <a:pt x="0" y="0"/>
                  </a:moveTo>
                  <a:lnTo>
                    <a:pt x="945376" y="0"/>
                  </a:lnTo>
                  <a:lnTo>
                    <a:pt x="945376" y="653409"/>
                  </a:lnTo>
                  <a:lnTo>
                    <a:pt x="0" y="653409"/>
                  </a:lnTo>
                  <a:close/>
                </a:path>
              </a:pathLst>
            </a:custGeom>
            <a:solidFill>
              <a:srgbClr val="37B15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945376" cy="72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195054" y="2540724"/>
            <a:ext cx="6102109" cy="4217550"/>
            <a:chOff x="0" y="0"/>
            <a:chExt cx="945376" cy="6534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45376" cy="653409"/>
            </a:xfrm>
            <a:custGeom>
              <a:avLst/>
              <a:gdLst/>
              <a:ahLst/>
              <a:cxnLst/>
              <a:rect l="l" t="t" r="r" b="b"/>
              <a:pathLst>
                <a:path w="945376" h="653409">
                  <a:moveTo>
                    <a:pt x="0" y="0"/>
                  </a:moveTo>
                  <a:lnTo>
                    <a:pt x="945376" y="0"/>
                  </a:lnTo>
                  <a:lnTo>
                    <a:pt x="945376" y="653409"/>
                  </a:lnTo>
                  <a:lnTo>
                    <a:pt x="0" y="653409"/>
                  </a:lnTo>
                  <a:close/>
                </a:path>
              </a:pathLst>
            </a:custGeom>
            <a:solidFill>
              <a:srgbClr val="0493A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945376" cy="72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5593618" y="7725436"/>
            <a:ext cx="2291277" cy="2302791"/>
          </a:xfrm>
          <a:custGeom>
            <a:avLst/>
            <a:gdLst/>
            <a:ahLst/>
            <a:cxnLst/>
            <a:rect l="l" t="t" r="r" b="b"/>
            <a:pathLst>
              <a:path w="2291277" h="2302791">
                <a:moveTo>
                  <a:pt x="0" y="0"/>
                </a:moveTo>
                <a:lnTo>
                  <a:pt x="2291277" y="0"/>
                </a:lnTo>
                <a:lnTo>
                  <a:pt x="2291277" y="2302791"/>
                </a:lnTo>
                <a:lnTo>
                  <a:pt x="0" y="2302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40122" y="2905789"/>
            <a:ext cx="1805151" cy="3487419"/>
          </a:xfrm>
          <a:custGeom>
            <a:avLst/>
            <a:gdLst/>
            <a:ahLst/>
            <a:cxnLst/>
            <a:rect l="l" t="t" r="r" b="b"/>
            <a:pathLst>
              <a:path w="1805151" h="3487419">
                <a:moveTo>
                  <a:pt x="0" y="0"/>
                </a:moveTo>
                <a:lnTo>
                  <a:pt x="1805151" y="0"/>
                </a:lnTo>
                <a:lnTo>
                  <a:pt x="1805151" y="3487420"/>
                </a:lnTo>
                <a:lnTo>
                  <a:pt x="0" y="34874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576631" y="2958980"/>
            <a:ext cx="3682669" cy="3487419"/>
          </a:xfrm>
          <a:custGeom>
            <a:avLst/>
            <a:gdLst/>
            <a:ahLst/>
            <a:cxnLst/>
            <a:rect l="l" t="t" r="r" b="b"/>
            <a:pathLst>
              <a:path w="3682669" h="3487419">
                <a:moveTo>
                  <a:pt x="0" y="0"/>
                </a:moveTo>
                <a:lnTo>
                  <a:pt x="3682669" y="0"/>
                </a:lnTo>
                <a:lnTo>
                  <a:pt x="3682669" y="3487420"/>
                </a:lnTo>
                <a:lnTo>
                  <a:pt x="0" y="34874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0484" b="-20484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420351" y="2958980"/>
            <a:ext cx="3487419" cy="3487419"/>
          </a:xfrm>
          <a:custGeom>
            <a:avLst/>
            <a:gdLst/>
            <a:ahLst/>
            <a:cxnLst/>
            <a:rect l="l" t="t" r="r" b="b"/>
            <a:pathLst>
              <a:path w="3487419" h="3487419">
                <a:moveTo>
                  <a:pt x="0" y="0"/>
                </a:moveTo>
                <a:lnTo>
                  <a:pt x="3487420" y="0"/>
                </a:lnTo>
                <a:lnTo>
                  <a:pt x="3487420" y="3487420"/>
                </a:lnTo>
                <a:lnTo>
                  <a:pt x="0" y="3487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176304" y="2905789"/>
            <a:ext cx="2360777" cy="3487419"/>
          </a:xfrm>
          <a:custGeom>
            <a:avLst/>
            <a:gdLst/>
            <a:ahLst/>
            <a:cxnLst/>
            <a:rect l="l" t="t" r="r" b="b"/>
            <a:pathLst>
              <a:path w="2360777" h="3487419">
                <a:moveTo>
                  <a:pt x="0" y="0"/>
                </a:moveTo>
                <a:lnTo>
                  <a:pt x="2360777" y="0"/>
                </a:lnTo>
                <a:lnTo>
                  <a:pt x="2360777" y="3487420"/>
                </a:lnTo>
                <a:lnTo>
                  <a:pt x="0" y="3487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792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3056587" y="7199656"/>
            <a:ext cx="437904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spc="435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POMOĆNI KUHARI I SLASTIČARI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54479" y="7199656"/>
            <a:ext cx="43790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spc="435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POMOĆNI CVJEĆARI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81547" y="7199656"/>
            <a:ext cx="437904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spc="435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SMOTRA UČENIČKIH RADOVA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3909" y="9231240"/>
            <a:ext cx="5511850" cy="82695"/>
            <a:chOff x="0" y="0"/>
            <a:chExt cx="38091967" cy="571500"/>
          </a:xfrm>
        </p:grpSpPr>
        <p:sp>
          <p:nvSpPr>
            <p:cNvPr id="3" name="Freeform 3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188139" y="0"/>
            <a:ext cx="8099861" cy="2473885"/>
            <a:chOff x="0" y="0"/>
            <a:chExt cx="7661223" cy="23399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61223" cy="2339914"/>
            </a:xfrm>
            <a:custGeom>
              <a:avLst/>
              <a:gdLst/>
              <a:ahLst/>
              <a:cxnLst/>
              <a:rect l="l" t="t" r="r" b="b"/>
              <a:pathLst>
                <a:path w="7661223" h="2339914">
                  <a:moveTo>
                    <a:pt x="0" y="0"/>
                  </a:moveTo>
                  <a:lnTo>
                    <a:pt x="7661223" y="0"/>
                  </a:lnTo>
                  <a:lnTo>
                    <a:pt x="7661223" y="2339914"/>
                  </a:lnTo>
                  <a:lnTo>
                    <a:pt x="0" y="2339914"/>
                  </a:lnTo>
                  <a:close/>
                </a:path>
              </a:pathLst>
            </a:custGeom>
            <a:solidFill>
              <a:srgbClr val="1158B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7752354" y="0"/>
            <a:ext cx="2473885" cy="2473885"/>
          </a:xfrm>
          <a:custGeom>
            <a:avLst/>
            <a:gdLst/>
            <a:ahLst/>
            <a:cxnLst/>
            <a:rect l="l" t="t" r="r" b="b"/>
            <a:pathLst>
              <a:path w="2473885" h="2473885">
                <a:moveTo>
                  <a:pt x="0" y="0"/>
                </a:moveTo>
                <a:lnTo>
                  <a:pt x="2473885" y="0"/>
                </a:lnTo>
                <a:lnTo>
                  <a:pt x="2473885" y="2473885"/>
                </a:lnTo>
                <a:lnTo>
                  <a:pt x="0" y="2473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080600" y="1322489"/>
            <a:ext cx="2291277" cy="2302791"/>
          </a:xfrm>
          <a:custGeom>
            <a:avLst/>
            <a:gdLst/>
            <a:ahLst/>
            <a:cxnLst/>
            <a:rect l="l" t="t" r="r" b="b"/>
            <a:pathLst>
              <a:path w="2291277" h="2302791">
                <a:moveTo>
                  <a:pt x="0" y="0"/>
                </a:moveTo>
                <a:lnTo>
                  <a:pt x="2291277" y="0"/>
                </a:lnTo>
                <a:lnTo>
                  <a:pt x="2291277" y="2302791"/>
                </a:lnTo>
                <a:lnTo>
                  <a:pt x="0" y="2302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5396882" y="7433982"/>
            <a:ext cx="2853018" cy="2853018"/>
          </a:xfrm>
          <a:custGeom>
            <a:avLst/>
            <a:gdLst/>
            <a:ahLst/>
            <a:cxnLst/>
            <a:rect l="l" t="t" r="r" b="b"/>
            <a:pathLst>
              <a:path w="2853018" h="2853018">
                <a:moveTo>
                  <a:pt x="2853018" y="2853018"/>
                </a:moveTo>
                <a:lnTo>
                  <a:pt x="0" y="2853018"/>
                </a:lnTo>
                <a:lnTo>
                  <a:pt x="0" y="0"/>
                </a:lnTo>
                <a:lnTo>
                  <a:pt x="2853018" y="0"/>
                </a:lnTo>
                <a:lnTo>
                  <a:pt x="2853018" y="285301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39118" y="5064243"/>
            <a:ext cx="989109" cy="411354"/>
            <a:chOff x="0" y="0"/>
            <a:chExt cx="1374183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1374183" cy="69850"/>
            </a:xfrm>
            <a:custGeom>
              <a:avLst/>
              <a:gdLst/>
              <a:ahLst/>
              <a:cxnLst/>
              <a:rect l="l" t="t" r="r" b="b"/>
              <a:pathLst>
                <a:path w="1374183" h="69850">
                  <a:moveTo>
                    <a:pt x="108335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74183" y="69850"/>
                  </a:lnTo>
                  <a:lnTo>
                    <a:pt x="137418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188139" y="2473885"/>
            <a:ext cx="5208744" cy="7813115"/>
            <a:chOff x="0" y="0"/>
            <a:chExt cx="1761970" cy="26429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61970" cy="2642955"/>
            </a:xfrm>
            <a:custGeom>
              <a:avLst/>
              <a:gdLst/>
              <a:ahLst/>
              <a:cxnLst/>
              <a:rect l="l" t="t" r="r" b="b"/>
              <a:pathLst>
                <a:path w="1761970" h="2642955">
                  <a:moveTo>
                    <a:pt x="0" y="0"/>
                  </a:moveTo>
                  <a:lnTo>
                    <a:pt x="1761970" y="0"/>
                  </a:lnTo>
                  <a:lnTo>
                    <a:pt x="1761970" y="2642955"/>
                  </a:lnTo>
                  <a:lnTo>
                    <a:pt x="0" y="2642955"/>
                  </a:lnTo>
                  <a:close/>
                </a:path>
              </a:pathLst>
            </a:custGeom>
            <a:solidFill>
              <a:srgbClr val="FF8F00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0944685" y="3902171"/>
            <a:ext cx="6586769" cy="4956543"/>
          </a:xfrm>
          <a:custGeom>
            <a:avLst/>
            <a:gdLst/>
            <a:ahLst/>
            <a:cxnLst/>
            <a:rect l="l" t="t" r="r" b="b"/>
            <a:pathLst>
              <a:path w="6586769" h="4956543">
                <a:moveTo>
                  <a:pt x="0" y="0"/>
                </a:moveTo>
                <a:lnTo>
                  <a:pt x="6586769" y="0"/>
                </a:lnTo>
                <a:lnTo>
                  <a:pt x="6586769" y="4956543"/>
                </a:lnTo>
                <a:lnTo>
                  <a:pt x="0" y="49565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1028700"/>
            <a:ext cx="4288567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 b="1" spc="-35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Kako</a:t>
            </a:r>
            <a:r>
              <a:rPr lang="en-US" sz="7200" b="1" spc="-35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7200" b="1" spc="-35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nas</a:t>
            </a:r>
            <a:r>
              <a:rPr lang="en-US" sz="7200" b="1" spc="-35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9118" y="5437622"/>
            <a:ext cx="4627414" cy="1228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5"/>
              </a:lnSpc>
            </a:pPr>
            <a:r>
              <a:rPr lang="en-US" sz="3276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Trg bana J. Jelačića 24</a:t>
            </a:r>
          </a:p>
          <a:p>
            <a:pPr marL="0" lvl="0" indent="0" algn="l">
              <a:lnSpc>
                <a:spcPts val="4915"/>
              </a:lnSpc>
              <a:spcBef>
                <a:spcPct val="0"/>
              </a:spcBef>
            </a:pPr>
            <a:r>
              <a:rPr lang="en-US" sz="3276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31000 Osijek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3475251"/>
            <a:ext cx="4627414" cy="1228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7478" lvl="1" indent="-353739" algn="l">
              <a:lnSpc>
                <a:spcPts val="4915"/>
              </a:lnSpc>
              <a:buFont typeface="Arial"/>
              <a:buChar char="•"/>
            </a:pPr>
            <a:r>
              <a:rPr lang="en-US" sz="3276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tramvajem</a:t>
            </a:r>
          </a:p>
          <a:p>
            <a:pPr marL="707478" lvl="1" indent="-353739" algn="l">
              <a:lnSpc>
                <a:spcPts val="4915"/>
              </a:lnSpc>
              <a:buFont typeface="Arial"/>
              <a:buChar char="•"/>
            </a:pPr>
            <a:r>
              <a:rPr lang="en-US" sz="3276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autobusom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39118" y="9313935"/>
            <a:ext cx="5511850" cy="568672"/>
            <a:chOff x="0" y="0"/>
            <a:chExt cx="7349133" cy="75823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87699" y="0"/>
            <a:ext cx="3677409" cy="6797290"/>
          </a:xfrm>
          <a:prstGeom prst="rect">
            <a:avLst/>
          </a:prstGeom>
          <a:solidFill>
            <a:srgbClr val="329B49"/>
          </a:solidFill>
        </p:spPr>
      </p:sp>
      <p:sp>
        <p:nvSpPr>
          <p:cNvPr id="3" name="Freeform 3"/>
          <p:cNvSpPr/>
          <p:nvPr/>
        </p:nvSpPr>
        <p:spPr>
          <a:xfrm>
            <a:off x="-44341" y="-5039"/>
            <a:ext cx="3534051" cy="3534051"/>
          </a:xfrm>
          <a:custGeom>
            <a:avLst/>
            <a:gdLst/>
            <a:ahLst/>
            <a:cxnLst/>
            <a:rect l="l" t="t" r="r" b="b"/>
            <a:pathLst>
              <a:path w="3534051" h="3534051">
                <a:moveTo>
                  <a:pt x="0" y="0"/>
                </a:moveTo>
                <a:lnTo>
                  <a:pt x="3534051" y="0"/>
                </a:lnTo>
                <a:lnTo>
                  <a:pt x="3534051" y="3534051"/>
                </a:lnTo>
                <a:lnTo>
                  <a:pt x="0" y="3534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60619" y="4877964"/>
            <a:ext cx="1990855" cy="2000859"/>
          </a:xfrm>
          <a:custGeom>
            <a:avLst/>
            <a:gdLst/>
            <a:ahLst/>
            <a:cxnLst/>
            <a:rect l="l" t="t" r="r" b="b"/>
            <a:pathLst>
              <a:path w="1990855" h="2000859">
                <a:moveTo>
                  <a:pt x="0" y="0"/>
                </a:moveTo>
                <a:lnTo>
                  <a:pt x="1990855" y="0"/>
                </a:lnTo>
                <a:lnTo>
                  <a:pt x="1990855" y="2000859"/>
                </a:lnTo>
                <a:lnTo>
                  <a:pt x="0" y="2000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489710" y="216528"/>
            <a:ext cx="5240312" cy="5240291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313" r="-131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941849" y="9483378"/>
            <a:ext cx="5511850" cy="568672"/>
            <a:chOff x="0" y="0"/>
            <a:chExt cx="7349133" cy="758230"/>
          </a:xfrm>
        </p:grpSpPr>
        <p:sp>
          <p:nvSpPr>
            <p:cNvPr id="8" name="TextBox 8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10941849" y="9442030"/>
            <a:ext cx="5511850" cy="82695"/>
            <a:chOff x="0" y="0"/>
            <a:chExt cx="38091967" cy="571500"/>
          </a:xfrm>
        </p:grpSpPr>
        <p:sp>
          <p:nvSpPr>
            <p:cNvPr id="12" name="Freeform 12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0" y="5861548"/>
            <a:ext cx="8756047" cy="4425452"/>
          </a:xfrm>
          <a:custGeom>
            <a:avLst/>
            <a:gdLst/>
            <a:ahLst/>
            <a:cxnLst/>
            <a:rect l="l" t="t" r="r" b="b"/>
            <a:pathLst>
              <a:path w="8756047" h="4425452">
                <a:moveTo>
                  <a:pt x="0" y="0"/>
                </a:moveTo>
                <a:lnTo>
                  <a:pt x="8756047" y="0"/>
                </a:lnTo>
                <a:lnTo>
                  <a:pt x="8756047" y="4425452"/>
                </a:lnTo>
                <a:lnTo>
                  <a:pt x="0" y="44254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395611" y="1878198"/>
            <a:ext cx="5384065" cy="500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40"/>
              </a:lnSpc>
            </a:pP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Pripremamo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božićnu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priredbu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kojoj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nastupa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dramska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skupina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pjevamo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plešemo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recitiramo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,...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88139" y="0"/>
            <a:ext cx="8099861" cy="2473885"/>
            <a:chOff x="0" y="0"/>
            <a:chExt cx="7661223" cy="23399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61223" cy="2339914"/>
            </a:xfrm>
            <a:custGeom>
              <a:avLst/>
              <a:gdLst/>
              <a:ahLst/>
              <a:cxnLst/>
              <a:rect l="l" t="t" r="r" b="b"/>
              <a:pathLst>
                <a:path w="7661223" h="2339914">
                  <a:moveTo>
                    <a:pt x="0" y="0"/>
                  </a:moveTo>
                  <a:lnTo>
                    <a:pt x="7661223" y="0"/>
                  </a:lnTo>
                  <a:lnTo>
                    <a:pt x="7661223" y="2339914"/>
                  </a:lnTo>
                  <a:lnTo>
                    <a:pt x="0" y="2339914"/>
                  </a:lnTo>
                  <a:close/>
                </a:path>
              </a:pathLst>
            </a:custGeom>
            <a:solidFill>
              <a:srgbClr val="1158B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752354" y="0"/>
            <a:ext cx="2473885" cy="2473885"/>
          </a:xfrm>
          <a:custGeom>
            <a:avLst/>
            <a:gdLst/>
            <a:ahLst/>
            <a:cxnLst/>
            <a:rect l="l" t="t" r="r" b="b"/>
            <a:pathLst>
              <a:path w="2473885" h="2473885">
                <a:moveTo>
                  <a:pt x="0" y="0"/>
                </a:moveTo>
                <a:lnTo>
                  <a:pt x="2473885" y="0"/>
                </a:lnTo>
                <a:lnTo>
                  <a:pt x="2473885" y="2473885"/>
                </a:lnTo>
                <a:lnTo>
                  <a:pt x="0" y="2473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26239" y="2473885"/>
            <a:ext cx="5170644" cy="7813115"/>
          </a:xfrm>
          <a:custGeom>
            <a:avLst/>
            <a:gdLst/>
            <a:ahLst/>
            <a:cxnLst/>
            <a:rect l="l" t="t" r="r" b="b"/>
            <a:pathLst>
              <a:path w="5170644" h="7813115">
                <a:moveTo>
                  <a:pt x="0" y="0"/>
                </a:moveTo>
                <a:lnTo>
                  <a:pt x="5170643" y="0"/>
                </a:lnTo>
                <a:lnTo>
                  <a:pt x="5170643" y="7813115"/>
                </a:lnTo>
                <a:lnTo>
                  <a:pt x="0" y="7813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3799" r="-1137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080600" y="1322489"/>
            <a:ext cx="2291277" cy="2302791"/>
          </a:xfrm>
          <a:custGeom>
            <a:avLst/>
            <a:gdLst/>
            <a:ahLst/>
            <a:cxnLst/>
            <a:rect l="l" t="t" r="r" b="b"/>
            <a:pathLst>
              <a:path w="2291277" h="2302791">
                <a:moveTo>
                  <a:pt x="0" y="0"/>
                </a:moveTo>
                <a:lnTo>
                  <a:pt x="2291277" y="0"/>
                </a:lnTo>
                <a:lnTo>
                  <a:pt x="2291277" y="2302791"/>
                </a:lnTo>
                <a:lnTo>
                  <a:pt x="0" y="23027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5396882" y="7433982"/>
            <a:ext cx="2853018" cy="2853018"/>
          </a:xfrm>
          <a:custGeom>
            <a:avLst/>
            <a:gdLst/>
            <a:ahLst/>
            <a:cxnLst/>
            <a:rect l="l" t="t" r="r" b="b"/>
            <a:pathLst>
              <a:path w="2853018" h="2853018">
                <a:moveTo>
                  <a:pt x="2853018" y="2853018"/>
                </a:moveTo>
                <a:lnTo>
                  <a:pt x="0" y="2853018"/>
                </a:lnTo>
                <a:lnTo>
                  <a:pt x="0" y="0"/>
                </a:lnTo>
                <a:lnTo>
                  <a:pt x="2853018" y="0"/>
                </a:lnTo>
                <a:lnTo>
                  <a:pt x="2853018" y="285301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71600" y="6043332"/>
            <a:ext cx="7186740" cy="2821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0"/>
              </a:lnSpc>
              <a:spcBef>
                <a:spcPct val="0"/>
              </a:spcBef>
            </a:pPr>
            <a:r>
              <a:rPr lang="en-US" sz="4600" b="1" spc="-23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Svake</a:t>
            </a:r>
            <a:r>
              <a:rPr lang="en-US" sz="4600" b="1" spc="-23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600" b="1" spc="-23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godine</a:t>
            </a:r>
            <a:r>
              <a:rPr lang="en-US" sz="4600" b="1" spc="-23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 </a:t>
            </a:r>
            <a:r>
              <a:rPr lang="en-US" sz="4600" b="1" spc="-23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maturantima</a:t>
            </a:r>
            <a:r>
              <a:rPr lang="en-US" sz="4600" b="1" spc="-23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600" b="1" spc="-23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odlazimo</a:t>
            </a:r>
            <a:r>
              <a:rPr lang="en-US" sz="4600" b="1" spc="-23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600" b="1" spc="-23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</a:t>
            </a:r>
            <a:r>
              <a:rPr lang="en-US" sz="4600" b="1" spc="-23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600" b="1" spc="-23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besplatni</a:t>
            </a:r>
            <a:r>
              <a:rPr lang="en-US" sz="4600" b="1" spc="-23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600" b="1" spc="-23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jednodnevni</a:t>
            </a:r>
            <a:r>
              <a:rPr lang="en-US" sz="4600" b="1" spc="-23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600" b="1" spc="-23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izlet</a:t>
            </a:r>
            <a:endParaRPr lang="en-US" sz="4600" b="1" spc="-230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033909" y="9221715"/>
            <a:ext cx="5511850" cy="568672"/>
            <a:chOff x="0" y="0"/>
            <a:chExt cx="7349133" cy="75823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000000">
                  <a:alpha val="29804"/>
                </a:srgbClr>
              </a:solidFill>
            </p:spPr>
          </p:sp>
        </p:grp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60592" y="210585"/>
            <a:ext cx="5240312" cy="5240291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38811" r="-38811"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193404" y="6963335"/>
            <a:ext cx="3334955" cy="3334955"/>
          </a:xfrm>
          <a:custGeom>
            <a:avLst/>
            <a:gdLst/>
            <a:ahLst/>
            <a:cxnLst/>
            <a:rect l="l" t="t" r="r" b="b"/>
            <a:pathLst>
              <a:path w="3334955" h="3334955">
                <a:moveTo>
                  <a:pt x="3334955" y="0"/>
                </a:moveTo>
                <a:lnTo>
                  <a:pt x="0" y="0"/>
                </a:lnTo>
                <a:lnTo>
                  <a:pt x="0" y="3334956"/>
                </a:lnTo>
                <a:lnTo>
                  <a:pt x="3334955" y="3334956"/>
                </a:lnTo>
                <a:lnTo>
                  <a:pt x="33349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63356" y="5811940"/>
            <a:ext cx="2291277" cy="2302791"/>
          </a:xfrm>
          <a:custGeom>
            <a:avLst/>
            <a:gdLst/>
            <a:ahLst/>
            <a:cxnLst/>
            <a:rect l="l" t="t" r="r" b="b"/>
            <a:pathLst>
              <a:path w="2291277" h="2302791">
                <a:moveTo>
                  <a:pt x="0" y="0"/>
                </a:moveTo>
                <a:lnTo>
                  <a:pt x="2291277" y="0"/>
                </a:lnTo>
                <a:lnTo>
                  <a:pt x="2291277" y="2302791"/>
                </a:lnTo>
                <a:lnTo>
                  <a:pt x="0" y="2302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963335"/>
            <a:ext cx="3502585" cy="3502585"/>
          </a:xfrm>
          <a:custGeom>
            <a:avLst/>
            <a:gdLst/>
            <a:ahLst/>
            <a:cxnLst/>
            <a:rect l="l" t="t" r="r" b="b"/>
            <a:pathLst>
              <a:path w="3502585" h="3502585">
                <a:moveTo>
                  <a:pt x="0" y="0"/>
                </a:moveTo>
                <a:lnTo>
                  <a:pt x="3502585" y="0"/>
                </a:lnTo>
                <a:lnTo>
                  <a:pt x="3502585" y="3502585"/>
                </a:lnTo>
                <a:lnTo>
                  <a:pt x="0" y="35025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941849" y="9483378"/>
            <a:ext cx="5511850" cy="568672"/>
            <a:chOff x="0" y="0"/>
            <a:chExt cx="7349133" cy="758230"/>
          </a:xfrm>
        </p:grpSpPr>
        <p:sp>
          <p:nvSpPr>
            <p:cNvPr id="6" name="TextBox 6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10941849" y="9442030"/>
            <a:ext cx="5511850" cy="82695"/>
            <a:chOff x="0" y="0"/>
            <a:chExt cx="38091967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0" y="0"/>
            <a:ext cx="7193404" cy="10287000"/>
          </a:xfrm>
          <a:custGeom>
            <a:avLst/>
            <a:gdLst/>
            <a:ahLst/>
            <a:cxnLst/>
            <a:rect l="l" t="t" r="r" b="b"/>
            <a:pathLst>
              <a:path w="7193404" h="10287000">
                <a:moveTo>
                  <a:pt x="0" y="0"/>
                </a:moveTo>
                <a:lnTo>
                  <a:pt x="7193404" y="0"/>
                </a:lnTo>
                <a:lnTo>
                  <a:pt x="71934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5405" r="-65934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93404" y="0"/>
            <a:ext cx="4715393" cy="3952904"/>
          </a:xfrm>
          <a:custGeom>
            <a:avLst/>
            <a:gdLst/>
            <a:ahLst/>
            <a:cxnLst/>
            <a:rect l="l" t="t" r="r" b="b"/>
            <a:pathLst>
              <a:path w="4715393" h="3952904">
                <a:moveTo>
                  <a:pt x="0" y="0"/>
                </a:moveTo>
                <a:lnTo>
                  <a:pt x="4715393" y="0"/>
                </a:lnTo>
                <a:lnTo>
                  <a:pt x="4715393" y="3952904"/>
                </a:lnTo>
                <a:lnTo>
                  <a:pt x="0" y="39529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393" r="-2393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941849" y="4428378"/>
            <a:ext cx="6749606" cy="428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40"/>
              </a:lnSpc>
            </a:pP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Organiziramo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školska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natjecanja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u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lijepom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čitanju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matematici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pjevanju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sudjelujemo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natjecanju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Slano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slatko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u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Bjelovaru</a:t>
            </a:r>
            <a:endParaRPr lang="en-US" sz="4700" b="1" spc="-235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87699" y="0"/>
            <a:ext cx="3677409" cy="6797290"/>
          </a:xfrm>
          <a:prstGeom prst="rect">
            <a:avLst/>
          </a:prstGeom>
          <a:solidFill>
            <a:srgbClr val="329B49"/>
          </a:solidFill>
        </p:spPr>
      </p:sp>
      <p:sp>
        <p:nvSpPr>
          <p:cNvPr id="3" name="Freeform 3"/>
          <p:cNvSpPr/>
          <p:nvPr/>
        </p:nvSpPr>
        <p:spPr>
          <a:xfrm>
            <a:off x="-44341" y="-5039"/>
            <a:ext cx="3534051" cy="3534051"/>
          </a:xfrm>
          <a:custGeom>
            <a:avLst/>
            <a:gdLst/>
            <a:ahLst/>
            <a:cxnLst/>
            <a:rect l="l" t="t" r="r" b="b"/>
            <a:pathLst>
              <a:path w="3534051" h="3534051">
                <a:moveTo>
                  <a:pt x="0" y="0"/>
                </a:moveTo>
                <a:lnTo>
                  <a:pt x="3534051" y="0"/>
                </a:lnTo>
                <a:lnTo>
                  <a:pt x="3534051" y="3534051"/>
                </a:lnTo>
                <a:lnTo>
                  <a:pt x="0" y="3534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60619" y="4877964"/>
            <a:ext cx="1990855" cy="2000859"/>
          </a:xfrm>
          <a:custGeom>
            <a:avLst/>
            <a:gdLst/>
            <a:ahLst/>
            <a:cxnLst/>
            <a:rect l="l" t="t" r="r" b="b"/>
            <a:pathLst>
              <a:path w="1990855" h="2000859">
                <a:moveTo>
                  <a:pt x="0" y="0"/>
                </a:moveTo>
                <a:lnTo>
                  <a:pt x="1990855" y="0"/>
                </a:lnTo>
                <a:lnTo>
                  <a:pt x="1990855" y="2000859"/>
                </a:lnTo>
                <a:lnTo>
                  <a:pt x="0" y="2000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489710" y="216528"/>
            <a:ext cx="5240312" cy="5240291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941849" y="9483378"/>
            <a:ext cx="5511850" cy="568672"/>
            <a:chOff x="0" y="0"/>
            <a:chExt cx="7349133" cy="758230"/>
          </a:xfrm>
        </p:grpSpPr>
        <p:sp>
          <p:nvSpPr>
            <p:cNvPr id="8" name="TextBox 8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10941849" y="9442030"/>
            <a:ext cx="5511850" cy="82695"/>
            <a:chOff x="0" y="0"/>
            <a:chExt cx="38091967" cy="571500"/>
          </a:xfrm>
        </p:grpSpPr>
        <p:sp>
          <p:nvSpPr>
            <p:cNvPr id="12" name="Freeform 12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0" y="5861548"/>
            <a:ext cx="8756047" cy="4425452"/>
          </a:xfrm>
          <a:custGeom>
            <a:avLst/>
            <a:gdLst/>
            <a:ahLst/>
            <a:cxnLst/>
            <a:rect l="l" t="t" r="r" b="b"/>
            <a:pathLst>
              <a:path w="8756047" h="4425452">
                <a:moveTo>
                  <a:pt x="0" y="0"/>
                </a:moveTo>
                <a:lnTo>
                  <a:pt x="8756047" y="0"/>
                </a:lnTo>
                <a:lnTo>
                  <a:pt x="8756047" y="4425452"/>
                </a:lnTo>
                <a:lnTo>
                  <a:pt x="0" y="44254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9108" b="-49108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395611" y="1878198"/>
            <a:ext cx="5197645" cy="571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40"/>
              </a:lnSpc>
            </a:pP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Sudjelujemo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državnom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sportskom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natjecanju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učenika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intelektualnim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teškoćama</a:t>
            </a:r>
            <a:r>
              <a:rPr lang="en-US" sz="4700" b="1" spc="-235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u </a:t>
            </a:r>
            <a:r>
              <a:rPr lang="en-US" sz="4700" b="1" spc="-235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Poreču</a:t>
            </a:r>
            <a:endParaRPr lang="en-US" sz="4700" b="1" spc="-235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0643472" y="0"/>
            <a:ext cx="2473885" cy="2473885"/>
          </a:xfrm>
          <a:custGeom>
            <a:avLst/>
            <a:gdLst/>
            <a:ahLst/>
            <a:cxnLst/>
            <a:rect l="l" t="t" r="r" b="b"/>
            <a:pathLst>
              <a:path w="2473885" h="2473885">
                <a:moveTo>
                  <a:pt x="0" y="0"/>
                </a:moveTo>
                <a:lnTo>
                  <a:pt x="2473884" y="0"/>
                </a:lnTo>
                <a:lnTo>
                  <a:pt x="2473884" y="2473885"/>
                </a:lnTo>
                <a:lnTo>
                  <a:pt x="0" y="2473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0264339" y="7433982"/>
            <a:ext cx="2853018" cy="2853018"/>
          </a:xfrm>
          <a:custGeom>
            <a:avLst/>
            <a:gdLst/>
            <a:ahLst/>
            <a:cxnLst/>
            <a:rect l="l" t="t" r="r" b="b"/>
            <a:pathLst>
              <a:path w="2853018" h="2853018">
                <a:moveTo>
                  <a:pt x="0" y="2853018"/>
                </a:moveTo>
                <a:lnTo>
                  <a:pt x="2853017" y="2853018"/>
                </a:lnTo>
                <a:lnTo>
                  <a:pt x="2853017" y="0"/>
                </a:lnTo>
                <a:lnTo>
                  <a:pt x="0" y="0"/>
                </a:lnTo>
                <a:lnTo>
                  <a:pt x="0" y="285301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13117356" y="7433982"/>
            <a:ext cx="5170644" cy="2853018"/>
          </a:xfrm>
          <a:prstGeom prst="rect">
            <a:avLst/>
          </a:prstGeom>
          <a:solidFill>
            <a:srgbClr val="329B49"/>
          </a:solidFill>
        </p:spPr>
      </p:sp>
      <p:grpSp>
        <p:nvGrpSpPr>
          <p:cNvPr id="5" name="Group 5"/>
          <p:cNvGrpSpPr/>
          <p:nvPr/>
        </p:nvGrpSpPr>
        <p:grpSpPr>
          <a:xfrm>
            <a:off x="1033909" y="9221715"/>
            <a:ext cx="5511850" cy="568672"/>
            <a:chOff x="0" y="0"/>
            <a:chExt cx="7349133" cy="758230"/>
          </a:xfrm>
        </p:grpSpPr>
        <p:sp>
          <p:nvSpPr>
            <p:cNvPr id="6" name="TextBox 6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000000">
                  <a:alpha val="29804"/>
                </a:srgbClr>
              </a:solid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13117356" y="19050"/>
            <a:ext cx="5170644" cy="7424457"/>
          </a:xfrm>
          <a:custGeom>
            <a:avLst/>
            <a:gdLst/>
            <a:ahLst/>
            <a:cxnLst/>
            <a:rect l="l" t="t" r="r" b="b"/>
            <a:pathLst>
              <a:path w="5170644" h="7424457">
                <a:moveTo>
                  <a:pt x="0" y="0"/>
                </a:moveTo>
                <a:lnTo>
                  <a:pt x="5170644" y="0"/>
                </a:lnTo>
                <a:lnTo>
                  <a:pt x="5170644" y="7424457"/>
                </a:lnTo>
                <a:lnTo>
                  <a:pt x="0" y="74244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102" r="-97097" b="-12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1028700"/>
            <a:ext cx="7995146" cy="3286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9"/>
              </a:lnSpc>
            </a:pPr>
            <a:r>
              <a:rPr lang="en-US" sz="7199" b="1" spc="-35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Organiziramo</a:t>
            </a:r>
            <a:r>
              <a:rPr lang="en-US" sz="7199" b="1" spc="-35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199" b="1" spc="-35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nogometne</a:t>
            </a:r>
            <a:r>
              <a:rPr lang="en-US" sz="7199" b="1" spc="-35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199" b="1" spc="-35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turnire</a:t>
            </a:r>
            <a:endParaRPr lang="en-US" sz="7199" b="1" spc="-359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1" name="Freeform 11"/>
          <p:cNvSpPr/>
          <p:nvPr/>
        </p:nvSpPr>
        <p:spPr>
          <a:xfrm rot="-10800000">
            <a:off x="13117356" y="0"/>
            <a:ext cx="2473885" cy="2473885"/>
          </a:xfrm>
          <a:custGeom>
            <a:avLst/>
            <a:gdLst/>
            <a:ahLst/>
            <a:cxnLst/>
            <a:rect l="l" t="t" r="r" b="b"/>
            <a:pathLst>
              <a:path w="2473885" h="2473885">
                <a:moveTo>
                  <a:pt x="0" y="0"/>
                </a:moveTo>
                <a:lnTo>
                  <a:pt x="2473885" y="0"/>
                </a:lnTo>
                <a:lnTo>
                  <a:pt x="2473885" y="2473885"/>
                </a:lnTo>
                <a:lnTo>
                  <a:pt x="0" y="2473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1914044" y="634521"/>
            <a:ext cx="2406625" cy="788359"/>
            <a:chOff x="0" y="0"/>
            <a:chExt cx="3208834" cy="105114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7889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431800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78893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847945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78893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6573649" y="3520118"/>
            <a:ext cx="5340395" cy="5340374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5187" r="-25187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03260" y="7715250"/>
            <a:ext cx="2291277" cy="2302791"/>
          </a:xfrm>
          <a:custGeom>
            <a:avLst/>
            <a:gdLst/>
            <a:ahLst/>
            <a:cxnLst/>
            <a:rect l="l" t="t" r="r" b="b"/>
            <a:pathLst>
              <a:path w="2291277" h="2302791">
                <a:moveTo>
                  <a:pt x="0" y="0"/>
                </a:moveTo>
                <a:lnTo>
                  <a:pt x="2291277" y="0"/>
                </a:lnTo>
                <a:lnTo>
                  <a:pt x="2291277" y="2302791"/>
                </a:lnTo>
                <a:lnTo>
                  <a:pt x="0" y="23027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47778" y="708690"/>
            <a:ext cx="711522" cy="711522"/>
          </a:xfrm>
          <a:custGeom>
            <a:avLst/>
            <a:gdLst/>
            <a:ahLst/>
            <a:cxnLst/>
            <a:rect l="l" t="t" r="r" b="b"/>
            <a:pathLst>
              <a:path w="711522" h="711522">
                <a:moveTo>
                  <a:pt x="0" y="0"/>
                </a:moveTo>
                <a:lnTo>
                  <a:pt x="711522" y="0"/>
                </a:lnTo>
                <a:lnTo>
                  <a:pt x="711522" y="711522"/>
                </a:lnTo>
                <a:lnTo>
                  <a:pt x="0" y="711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0" y="5143500"/>
            <a:ext cx="5143500" cy="5143500"/>
          </a:xfrm>
          <a:prstGeom prst="rect">
            <a:avLst/>
          </a:prstGeom>
          <a:solidFill>
            <a:srgbClr val="1158B8"/>
          </a:solidFill>
        </p:spPr>
      </p:sp>
      <p:sp>
        <p:nvSpPr>
          <p:cNvPr id="5" name="Freeform 5"/>
          <p:cNvSpPr/>
          <p:nvPr/>
        </p:nvSpPr>
        <p:spPr>
          <a:xfrm flipH="1">
            <a:off x="0" y="514350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5143500" y="0"/>
                </a:moveTo>
                <a:lnTo>
                  <a:pt x="0" y="0"/>
                </a:lnTo>
                <a:lnTo>
                  <a:pt x="0" y="5143500"/>
                </a:lnTo>
                <a:lnTo>
                  <a:pt x="5143500" y="5143500"/>
                </a:lnTo>
                <a:lnTo>
                  <a:pt x="51435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0" y="0"/>
            <a:ext cx="5143500" cy="5143500"/>
          </a:xfrm>
          <a:prstGeom prst="rect">
            <a:avLst/>
          </a:prstGeom>
          <a:solidFill>
            <a:srgbClr val="FF8F00"/>
          </a:solidFill>
        </p:spPr>
      </p:sp>
      <p:sp>
        <p:nvSpPr>
          <p:cNvPr id="7" name="Freeform 7"/>
          <p:cNvSpPr/>
          <p:nvPr/>
        </p:nvSpPr>
        <p:spPr>
          <a:xfrm>
            <a:off x="352985" y="290715"/>
            <a:ext cx="4852785" cy="4852785"/>
          </a:xfrm>
          <a:custGeom>
            <a:avLst/>
            <a:gdLst/>
            <a:ahLst/>
            <a:cxnLst/>
            <a:rect l="l" t="t" r="r" b="b"/>
            <a:pathLst>
              <a:path w="4852785" h="4852785">
                <a:moveTo>
                  <a:pt x="0" y="0"/>
                </a:moveTo>
                <a:lnTo>
                  <a:pt x="4852785" y="0"/>
                </a:lnTo>
                <a:lnTo>
                  <a:pt x="4852785" y="4852785"/>
                </a:lnTo>
                <a:lnTo>
                  <a:pt x="0" y="48527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0367" y="5143500"/>
            <a:ext cx="5136221" cy="513622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38888" r="-38888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2064325" y="2717108"/>
            <a:ext cx="5852211" cy="4773548"/>
          </a:xfrm>
          <a:custGeom>
            <a:avLst/>
            <a:gdLst/>
            <a:ahLst/>
            <a:cxnLst/>
            <a:rect l="l" t="t" r="r" b="b"/>
            <a:pathLst>
              <a:path w="5852211" h="4773548">
                <a:moveTo>
                  <a:pt x="0" y="0"/>
                </a:moveTo>
                <a:lnTo>
                  <a:pt x="5852210" y="0"/>
                </a:lnTo>
                <a:lnTo>
                  <a:pt x="5852210" y="4773547"/>
                </a:lnTo>
                <a:lnTo>
                  <a:pt x="0" y="47735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231" r="-3977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533042" y="5520144"/>
            <a:ext cx="6194828" cy="4390213"/>
          </a:xfrm>
          <a:custGeom>
            <a:avLst/>
            <a:gdLst/>
            <a:ahLst/>
            <a:cxnLst/>
            <a:rect l="l" t="t" r="r" b="b"/>
            <a:pathLst>
              <a:path w="6194828" h="4390213">
                <a:moveTo>
                  <a:pt x="0" y="0"/>
                </a:moveTo>
                <a:lnTo>
                  <a:pt x="6194828" y="0"/>
                </a:lnTo>
                <a:lnTo>
                  <a:pt x="6194828" y="4390212"/>
                </a:lnTo>
                <a:lnTo>
                  <a:pt x="0" y="4390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480" r="-17508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168284" y="826618"/>
            <a:ext cx="6404049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72"/>
              </a:lnSpc>
            </a:pPr>
            <a:r>
              <a:rPr lang="en-US" sz="6226" b="1" spc="-19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Organiziramo projektne dane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83740" y="3630110"/>
            <a:ext cx="3986569" cy="843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1"/>
              </a:lnSpc>
              <a:spcBef>
                <a:spcPct val="0"/>
              </a:spcBef>
            </a:pPr>
            <a:r>
              <a:rPr lang="en-US" sz="466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Dan BezVeze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908" t="-15522" b="-8241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224" y="4039173"/>
            <a:ext cx="10775553" cy="2257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03"/>
              </a:lnSpc>
              <a:spcBef>
                <a:spcPct val="0"/>
              </a:spcBef>
            </a:pPr>
            <a:r>
              <a:rPr lang="en-US" sz="7336" b="1" spc="-366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Koraci</a:t>
            </a:r>
            <a:r>
              <a:rPr lang="en-US" sz="7336" b="1" spc="-366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336" b="1" spc="-366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prilikom</a:t>
            </a:r>
            <a:r>
              <a:rPr lang="en-US" sz="7336" b="1" spc="-366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336" b="1" spc="-366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upisa</a:t>
            </a:r>
            <a:r>
              <a:rPr lang="en-US" sz="7336" b="1" spc="-366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u I. </a:t>
            </a:r>
            <a:r>
              <a:rPr lang="en-US" sz="7336" b="1" spc="-366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razred</a:t>
            </a:r>
            <a:r>
              <a:rPr lang="en-US" sz="7336" b="1" spc="-366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336" b="1" spc="-366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srednje</a:t>
            </a:r>
            <a:r>
              <a:rPr lang="en-US" sz="7336" b="1" spc="-366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336" b="1" spc="-366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škole</a:t>
            </a:r>
            <a:endParaRPr lang="en-US" sz="7336" b="1" spc="-366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33909" y="9221715"/>
            <a:ext cx="5511850" cy="568672"/>
            <a:chOff x="0" y="0"/>
            <a:chExt cx="7349133" cy="758230"/>
          </a:xfrm>
        </p:grpSpPr>
        <p:sp>
          <p:nvSpPr>
            <p:cNvPr id="5" name="TextBox 5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5807680" y="1807180"/>
            <a:ext cx="18288000" cy="6672640"/>
          </a:xfrm>
          <a:prstGeom prst="rect">
            <a:avLst/>
          </a:prstGeom>
          <a:solidFill>
            <a:srgbClr val="FF8F00"/>
          </a:solidFill>
        </p:spPr>
      </p:sp>
      <p:sp>
        <p:nvSpPr>
          <p:cNvPr id="3" name="Freeform 3"/>
          <p:cNvSpPr/>
          <p:nvPr/>
        </p:nvSpPr>
        <p:spPr>
          <a:xfrm>
            <a:off x="15047699" y="-32128"/>
            <a:ext cx="3451389" cy="10319128"/>
          </a:xfrm>
          <a:custGeom>
            <a:avLst/>
            <a:gdLst/>
            <a:ahLst/>
            <a:cxnLst/>
            <a:rect l="l" t="t" r="r" b="b"/>
            <a:pathLst>
              <a:path w="3451389" h="10319128">
                <a:moveTo>
                  <a:pt x="0" y="0"/>
                </a:moveTo>
                <a:lnTo>
                  <a:pt x="3451390" y="0"/>
                </a:lnTo>
                <a:lnTo>
                  <a:pt x="3451390" y="10319128"/>
                </a:lnTo>
                <a:lnTo>
                  <a:pt x="0" y="10319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15360" y="-32128"/>
            <a:ext cx="3451389" cy="10319128"/>
          </a:xfrm>
          <a:custGeom>
            <a:avLst/>
            <a:gdLst/>
            <a:ahLst/>
            <a:cxnLst/>
            <a:rect l="l" t="t" r="r" b="b"/>
            <a:pathLst>
              <a:path w="3451389" h="10319128">
                <a:moveTo>
                  <a:pt x="0" y="0"/>
                </a:moveTo>
                <a:lnTo>
                  <a:pt x="3451389" y="0"/>
                </a:lnTo>
                <a:lnTo>
                  <a:pt x="3451389" y="10319128"/>
                </a:lnTo>
                <a:lnTo>
                  <a:pt x="0" y="103191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366769" y="8094356"/>
            <a:ext cx="2406625" cy="788359"/>
            <a:chOff x="0" y="0"/>
            <a:chExt cx="3208834" cy="10511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7889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431800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7889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847945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78893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619932" y="5939946"/>
            <a:ext cx="1990855" cy="2000859"/>
          </a:xfrm>
          <a:custGeom>
            <a:avLst/>
            <a:gdLst/>
            <a:ahLst/>
            <a:cxnLst/>
            <a:rect l="l" t="t" r="r" b="b"/>
            <a:pathLst>
              <a:path w="1990855" h="2000859">
                <a:moveTo>
                  <a:pt x="0" y="0"/>
                </a:moveTo>
                <a:lnTo>
                  <a:pt x="1990856" y="0"/>
                </a:lnTo>
                <a:lnTo>
                  <a:pt x="1990856" y="2000859"/>
                </a:lnTo>
                <a:lnTo>
                  <a:pt x="0" y="2000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33909" y="9221715"/>
            <a:ext cx="5511850" cy="568672"/>
            <a:chOff x="0" y="0"/>
            <a:chExt cx="7349133" cy="75823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000000">
                  <a:alpha val="29804"/>
                </a:srgbClr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1028700" y="2638804"/>
            <a:ext cx="9409128" cy="141167"/>
            <a:chOff x="0" y="0"/>
            <a:chExt cx="38091967" cy="571500"/>
          </a:xfrm>
        </p:grpSpPr>
        <p:sp>
          <p:nvSpPr>
            <p:cNvPr id="15" name="Freeform 15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041016" y="1221484"/>
            <a:ext cx="5697916" cy="1303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Dobivanje stručnog mišljenje Službe za profesionalno usmjeravanje Hrvatskog zavoda za zapošljavanje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874544"/>
            <a:ext cx="5354789" cy="1741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Kandidati s teškoćama u razvoju prijavljuju se u županijski upravni odjel te iskazuju svoj odabir s liste prioriteta redom kako bi željeli upisati obrazovne programe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28700" y="4777475"/>
            <a:ext cx="9409128" cy="141167"/>
            <a:chOff x="0" y="0"/>
            <a:chExt cx="38091967" cy="571500"/>
          </a:xfrm>
        </p:grpSpPr>
        <p:sp>
          <p:nvSpPr>
            <p:cNvPr id="19" name="Freeform 19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041016" y="5058039"/>
            <a:ext cx="5342473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Rangiranje kandidata s teškoćama u razvoju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41016" y="6096569"/>
            <a:ext cx="9409128" cy="141167"/>
            <a:chOff x="0" y="0"/>
            <a:chExt cx="38091967" cy="571500"/>
          </a:xfrm>
        </p:grpSpPr>
        <p:sp>
          <p:nvSpPr>
            <p:cNvPr id="22" name="Freeform 22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041016" y="6304410"/>
            <a:ext cx="5206321" cy="3055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Dostava potpisanog obrasca o upisu u I. razred srednje škole (upisnice) u srednju školu u koju se učenik upisao</a:t>
            </a:r>
          </a:p>
          <a:p>
            <a:pPr marL="496571" lvl="1" indent="-248285" algn="l">
              <a:lnSpc>
                <a:spcPts val="3450"/>
              </a:lnSpc>
              <a:spcBef>
                <a:spcPct val="0"/>
              </a:spcBef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dolaskom u školu</a:t>
            </a:r>
          </a:p>
          <a:p>
            <a:pPr marL="496571" lvl="1" indent="-248285" algn="l">
              <a:lnSpc>
                <a:spcPts val="345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elektronskim putem preko portala </a:t>
            </a:r>
            <a:r>
              <a:rPr lang="en-US" sz="2300" u="sng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srednje.e-upisi.hr</a:t>
            </a:r>
          </a:p>
          <a:p>
            <a:pPr algn="l">
              <a:lnSpc>
                <a:spcPts val="3450"/>
              </a:lnSpc>
              <a:spcBef>
                <a:spcPct val="0"/>
              </a:spcBef>
            </a:pPr>
            <a:endParaRPr lang="en-US" sz="2300" u="sng">
              <a:solidFill>
                <a:srgbClr val="000000"/>
              </a:solidFill>
              <a:latin typeface="HK Grotesk Light"/>
              <a:ea typeface="HK Grotesk Light"/>
              <a:cs typeface="HK Grotesk Light"/>
              <a:sym typeface="HK Grotesk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69265"/>
            <a:ext cx="13175245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58"/>
              </a:lnSpc>
              <a:spcBef>
                <a:spcPct val="0"/>
              </a:spcBef>
            </a:pPr>
            <a:r>
              <a:rPr lang="en-US" sz="6215" b="1" spc="-31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Ako</a:t>
            </a:r>
            <a:r>
              <a:rPr lang="en-US" sz="6215" b="1" spc="-31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6215" b="1" spc="-31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imate</a:t>
            </a:r>
            <a:r>
              <a:rPr lang="en-US" sz="6215" b="1" spc="-31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6215" b="1" spc="-31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pitanja</a:t>
            </a:r>
            <a:r>
              <a:rPr lang="en-US" sz="6215" b="1" spc="-31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6215" b="1" spc="-31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ili</a:t>
            </a:r>
            <a:r>
              <a:rPr lang="en-US" sz="6215" b="1" spc="-31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6215" b="1" spc="-31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trebate</a:t>
            </a:r>
            <a:r>
              <a:rPr lang="en-US" sz="6215" b="1" spc="-31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6215" b="1" spc="-31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pomoć</a:t>
            </a:r>
            <a:r>
              <a:rPr lang="en-US" sz="6215" b="1" spc="-31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6215" b="1" spc="-31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oko</a:t>
            </a:r>
            <a:r>
              <a:rPr lang="en-US" sz="6215" b="1" spc="-31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6215" b="1" spc="-31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upisa</a:t>
            </a:r>
            <a:r>
              <a:rPr lang="en-US" sz="6215" b="1" spc="-31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6215" b="1" spc="-31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obratite</a:t>
            </a:r>
            <a:r>
              <a:rPr lang="en-US" sz="6215" b="1" spc="-31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6215" b="1" spc="-31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</a:t>
            </a:r>
            <a:r>
              <a:rPr lang="en-US" sz="6215" b="1" spc="-31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se!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33909" y="9221715"/>
            <a:ext cx="5511850" cy="568672"/>
            <a:chOff x="0" y="0"/>
            <a:chExt cx="7349133" cy="758230"/>
          </a:xfrm>
        </p:grpSpPr>
        <p:sp>
          <p:nvSpPr>
            <p:cNvPr id="4" name="TextBox 4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000000">
                  <a:alpha val="29804"/>
                </a:srgbClr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12202326" y="2550305"/>
            <a:ext cx="6076149" cy="3161476"/>
            <a:chOff x="0" y="0"/>
            <a:chExt cx="2055389" cy="10694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55389" cy="1069437"/>
            </a:xfrm>
            <a:custGeom>
              <a:avLst/>
              <a:gdLst/>
              <a:ahLst/>
              <a:cxnLst/>
              <a:rect l="l" t="t" r="r" b="b"/>
              <a:pathLst>
                <a:path w="2055389" h="1069437">
                  <a:moveTo>
                    <a:pt x="0" y="0"/>
                  </a:moveTo>
                  <a:lnTo>
                    <a:pt x="2055389" y="0"/>
                  </a:lnTo>
                  <a:lnTo>
                    <a:pt x="2055389" y="1069437"/>
                  </a:lnTo>
                  <a:lnTo>
                    <a:pt x="0" y="1069437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5669659" y="1389329"/>
            <a:ext cx="2291277" cy="2302791"/>
          </a:xfrm>
          <a:custGeom>
            <a:avLst/>
            <a:gdLst/>
            <a:ahLst/>
            <a:cxnLst/>
            <a:rect l="l" t="t" r="r" b="b"/>
            <a:pathLst>
              <a:path w="2291277" h="2302791">
                <a:moveTo>
                  <a:pt x="0" y="0"/>
                </a:moveTo>
                <a:lnTo>
                  <a:pt x="2291277" y="0"/>
                </a:lnTo>
                <a:lnTo>
                  <a:pt x="2291277" y="2302790"/>
                </a:lnTo>
                <a:lnTo>
                  <a:pt x="0" y="2302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126177" y="2550305"/>
            <a:ext cx="6076149" cy="3161476"/>
            <a:chOff x="0" y="0"/>
            <a:chExt cx="2055389" cy="10694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55389" cy="1069437"/>
            </a:xfrm>
            <a:custGeom>
              <a:avLst/>
              <a:gdLst/>
              <a:ahLst/>
              <a:cxnLst/>
              <a:rect l="l" t="t" r="r" b="b"/>
              <a:pathLst>
                <a:path w="2055389" h="1069437">
                  <a:moveTo>
                    <a:pt x="0" y="0"/>
                  </a:moveTo>
                  <a:lnTo>
                    <a:pt x="2055389" y="0"/>
                  </a:lnTo>
                  <a:lnTo>
                    <a:pt x="2055389" y="1069437"/>
                  </a:lnTo>
                  <a:lnTo>
                    <a:pt x="0" y="1069437"/>
                  </a:lnTo>
                  <a:close/>
                </a:path>
              </a:pathLst>
            </a:custGeom>
            <a:solidFill>
              <a:srgbClr val="F6893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0028" y="2550305"/>
            <a:ext cx="6076149" cy="3161476"/>
            <a:chOff x="0" y="0"/>
            <a:chExt cx="2055389" cy="10694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55389" cy="1069437"/>
            </a:xfrm>
            <a:custGeom>
              <a:avLst/>
              <a:gdLst/>
              <a:ahLst/>
              <a:cxnLst/>
              <a:rect l="l" t="t" r="r" b="b"/>
              <a:pathLst>
                <a:path w="2055389" h="1069437">
                  <a:moveTo>
                    <a:pt x="0" y="0"/>
                  </a:moveTo>
                  <a:lnTo>
                    <a:pt x="2055389" y="0"/>
                  </a:lnTo>
                  <a:lnTo>
                    <a:pt x="2055389" y="1069437"/>
                  </a:lnTo>
                  <a:lnTo>
                    <a:pt x="0" y="1069437"/>
                  </a:lnTo>
                  <a:close/>
                </a:path>
              </a:pathLst>
            </a:custGeom>
            <a:solidFill>
              <a:srgbClr val="1158B8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684332" y="2886458"/>
            <a:ext cx="2666511" cy="2351378"/>
          </a:xfrm>
          <a:custGeom>
            <a:avLst/>
            <a:gdLst/>
            <a:ahLst/>
            <a:cxnLst/>
            <a:rect l="l" t="t" r="r" b="b"/>
            <a:pathLst>
              <a:path w="2666511" h="2351378">
                <a:moveTo>
                  <a:pt x="0" y="0"/>
                </a:moveTo>
                <a:lnTo>
                  <a:pt x="2666511" y="0"/>
                </a:lnTo>
                <a:lnTo>
                  <a:pt x="2666511" y="2351377"/>
                </a:lnTo>
                <a:lnTo>
                  <a:pt x="0" y="2351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074211" y="2865495"/>
            <a:ext cx="2180081" cy="2393302"/>
          </a:xfrm>
          <a:custGeom>
            <a:avLst/>
            <a:gdLst/>
            <a:ahLst/>
            <a:cxnLst/>
            <a:rect l="l" t="t" r="r" b="b"/>
            <a:pathLst>
              <a:path w="2180081" h="2393302">
                <a:moveTo>
                  <a:pt x="0" y="0"/>
                </a:moveTo>
                <a:lnTo>
                  <a:pt x="2180081" y="0"/>
                </a:lnTo>
                <a:lnTo>
                  <a:pt x="2180081" y="2393303"/>
                </a:lnTo>
                <a:lnTo>
                  <a:pt x="0" y="23933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574965" y="3178751"/>
            <a:ext cx="3330871" cy="2059084"/>
          </a:xfrm>
          <a:custGeom>
            <a:avLst/>
            <a:gdLst/>
            <a:ahLst/>
            <a:cxnLst/>
            <a:rect l="l" t="t" r="r" b="b"/>
            <a:pathLst>
              <a:path w="3330871" h="2059084">
                <a:moveTo>
                  <a:pt x="0" y="0"/>
                </a:moveTo>
                <a:lnTo>
                  <a:pt x="3330871" y="0"/>
                </a:lnTo>
                <a:lnTo>
                  <a:pt x="3330871" y="2059084"/>
                </a:lnTo>
                <a:lnTo>
                  <a:pt x="0" y="20590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700" y="6439404"/>
            <a:ext cx="4629331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300" spc="556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Trg bana J. Jelačića 24</a:t>
            </a:r>
          </a:p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300" spc="556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Osijek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954479" y="6439404"/>
            <a:ext cx="4379043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300" spc="556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031 506 150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83671" y="6439404"/>
            <a:ext cx="4379043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300" spc="556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ured@ss-obrtnicka-os.skole.hr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Modern Geo Semicircle "/>
          <p:cNvSpPr/>
          <p:nvPr/>
        </p:nvSpPr>
        <p:spPr>
          <a:xfrm>
            <a:off x="9292144" y="5789072"/>
            <a:ext cx="8995856" cy="4497928"/>
          </a:xfrm>
          <a:custGeom>
            <a:avLst/>
            <a:gdLst/>
            <a:ahLst/>
            <a:cxnLst/>
            <a:rect l="l" t="t" r="r" b="b"/>
            <a:pathLst>
              <a:path w="8995856" h="4497928">
                <a:moveTo>
                  <a:pt x="0" y="0"/>
                </a:moveTo>
                <a:lnTo>
                  <a:pt x="8995856" y="0"/>
                </a:lnTo>
                <a:lnTo>
                  <a:pt x="8995856" y="4497928"/>
                </a:lnTo>
                <a:lnTo>
                  <a:pt x="0" y="449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64724" y="106143"/>
            <a:ext cx="2156365" cy="2232227"/>
          </a:xfrm>
          <a:custGeom>
            <a:avLst/>
            <a:gdLst/>
            <a:ahLst/>
            <a:cxnLst/>
            <a:rect l="l" t="t" r="r" b="b"/>
            <a:pathLst>
              <a:path w="2156365" h="2232227">
                <a:moveTo>
                  <a:pt x="0" y="0"/>
                </a:moveTo>
                <a:lnTo>
                  <a:pt x="2156365" y="0"/>
                </a:lnTo>
                <a:lnTo>
                  <a:pt x="2156365" y="2232226"/>
                </a:lnTo>
                <a:lnTo>
                  <a:pt x="0" y="2232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492" t="-21994" r="-132492" b="-219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06575" y="106143"/>
            <a:ext cx="2474850" cy="2232227"/>
          </a:xfrm>
          <a:custGeom>
            <a:avLst/>
            <a:gdLst/>
            <a:ahLst/>
            <a:cxnLst/>
            <a:rect l="l" t="t" r="r" b="b"/>
            <a:pathLst>
              <a:path w="2474850" h="2232227">
                <a:moveTo>
                  <a:pt x="0" y="0"/>
                </a:moveTo>
                <a:lnTo>
                  <a:pt x="2474850" y="0"/>
                </a:lnTo>
                <a:lnTo>
                  <a:pt x="2474850" y="2232226"/>
                </a:lnTo>
                <a:lnTo>
                  <a:pt x="0" y="2232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5442" t="-21994" r="-15442" b="-2199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135123" y="212286"/>
            <a:ext cx="2019941" cy="2019941"/>
          </a:xfrm>
          <a:custGeom>
            <a:avLst/>
            <a:gdLst/>
            <a:ahLst/>
            <a:cxnLst/>
            <a:rect l="l" t="t" r="r" b="b"/>
            <a:pathLst>
              <a:path w="2019941" h="2019941">
                <a:moveTo>
                  <a:pt x="0" y="0"/>
                </a:moveTo>
                <a:lnTo>
                  <a:pt x="2019941" y="0"/>
                </a:lnTo>
                <a:lnTo>
                  <a:pt x="2019941" y="2019941"/>
                </a:lnTo>
                <a:lnTo>
                  <a:pt x="0" y="20199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65888" y="2163342"/>
            <a:ext cx="4554038" cy="5960317"/>
            <a:chOff x="0" y="0"/>
            <a:chExt cx="3525957" cy="46147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F6893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866981" y="2163342"/>
            <a:ext cx="4554038" cy="5960317"/>
            <a:chOff x="0" y="0"/>
            <a:chExt cx="3525957" cy="46147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F6893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1868075" y="2163342"/>
            <a:ext cx="4554038" cy="5960317"/>
            <a:chOff x="0" y="0"/>
            <a:chExt cx="3525957" cy="46147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F68934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7198100" y="3197600"/>
            <a:ext cx="3891801" cy="3891801"/>
          </a:xfrm>
          <a:custGeom>
            <a:avLst/>
            <a:gdLst/>
            <a:ahLst/>
            <a:cxnLst/>
            <a:rect l="l" t="t" r="r" b="b"/>
            <a:pathLst>
              <a:path w="3891801" h="3891801">
                <a:moveTo>
                  <a:pt x="0" y="0"/>
                </a:moveTo>
                <a:lnTo>
                  <a:pt x="3891800" y="0"/>
                </a:lnTo>
                <a:lnTo>
                  <a:pt x="3891800" y="3891800"/>
                </a:lnTo>
                <a:lnTo>
                  <a:pt x="0" y="3891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97006" y="3197600"/>
            <a:ext cx="3891801" cy="3891801"/>
          </a:xfrm>
          <a:custGeom>
            <a:avLst/>
            <a:gdLst/>
            <a:ahLst/>
            <a:cxnLst/>
            <a:rect l="l" t="t" r="r" b="b"/>
            <a:pathLst>
              <a:path w="3891801" h="3891801">
                <a:moveTo>
                  <a:pt x="0" y="0"/>
                </a:moveTo>
                <a:lnTo>
                  <a:pt x="3891801" y="0"/>
                </a:lnTo>
                <a:lnTo>
                  <a:pt x="3891801" y="3891800"/>
                </a:lnTo>
                <a:lnTo>
                  <a:pt x="0" y="3891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02069" y="3200773"/>
            <a:ext cx="3888627" cy="3888627"/>
          </a:xfrm>
          <a:custGeom>
            <a:avLst/>
            <a:gdLst/>
            <a:ahLst/>
            <a:cxnLst/>
            <a:rect l="l" t="t" r="r" b="b"/>
            <a:pathLst>
              <a:path w="3888627" h="3888627">
                <a:moveTo>
                  <a:pt x="0" y="0"/>
                </a:moveTo>
                <a:lnTo>
                  <a:pt x="3888627" y="0"/>
                </a:lnTo>
                <a:lnTo>
                  <a:pt x="3888627" y="3888627"/>
                </a:lnTo>
                <a:lnTo>
                  <a:pt x="0" y="38886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88390"/>
            <a:ext cx="15261923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80"/>
              </a:lnSpc>
              <a:spcBef>
                <a:spcPct val="0"/>
              </a:spcBef>
            </a:pPr>
            <a:r>
              <a:rPr lang="en-US" sz="6400" b="1" spc="-32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Kako</a:t>
            </a:r>
            <a:r>
              <a:rPr lang="en-US" sz="6400" b="1" spc="-32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6400" b="1" spc="-32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izgleda</a:t>
            </a:r>
            <a:r>
              <a:rPr lang="en-US" sz="6400" b="1" spc="-32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6400" b="1" spc="-32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školovanje</a:t>
            </a:r>
            <a:r>
              <a:rPr lang="en-US" sz="6400" b="1" spc="-32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u </a:t>
            </a:r>
            <a:r>
              <a:rPr lang="en-US" sz="6400" b="1" spc="-32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našoj</a:t>
            </a:r>
            <a:r>
              <a:rPr lang="en-US" sz="6400" b="1" spc="-32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6400" b="1" spc="-32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školi</a:t>
            </a:r>
            <a:r>
              <a:rPr lang="en-US" sz="6400" b="1" spc="-32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33909" y="9231240"/>
            <a:ext cx="5511850" cy="82695"/>
            <a:chOff x="0" y="0"/>
            <a:chExt cx="38091967" cy="571500"/>
          </a:xfrm>
        </p:grpSpPr>
        <p:sp>
          <p:nvSpPr>
            <p:cNvPr id="4" name="Freeform 4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0" y="2540724"/>
            <a:ext cx="6105119" cy="3161532"/>
            <a:chOff x="0" y="0"/>
            <a:chExt cx="3695843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95843" cy="1913890"/>
            </a:xfrm>
            <a:custGeom>
              <a:avLst/>
              <a:gdLst/>
              <a:ahLst/>
              <a:cxnLst/>
              <a:rect l="l" t="t" r="r" b="b"/>
              <a:pathLst>
                <a:path w="3695843" h="1913890">
                  <a:moveTo>
                    <a:pt x="0" y="0"/>
                  </a:moveTo>
                  <a:lnTo>
                    <a:pt x="3695843" y="0"/>
                  </a:lnTo>
                  <a:lnTo>
                    <a:pt x="36958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8F0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105119" y="2540724"/>
            <a:ext cx="6105119" cy="3161532"/>
            <a:chOff x="0" y="0"/>
            <a:chExt cx="3695843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5843" cy="1913890"/>
            </a:xfrm>
            <a:custGeom>
              <a:avLst/>
              <a:gdLst/>
              <a:ahLst/>
              <a:cxnLst/>
              <a:rect l="l" t="t" r="r" b="b"/>
              <a:pathLst>
                <a:path w="3695843" h="1913890">
                  <a:moveTo>
                    <a:pt x="0" y="0"/>
                  </a:moveTo>
                  <a:lnTo>
                    <a:pt x="3695843" y="0"/>
                  </a:lnTo>
                  <a:lnTo>
                    <a:pt x="36958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29B4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210237" y="2540724"/>
            <a:ext cx="6105119" cy="3161532"/>
            <a:chOff x="0" y="0"/>
            <a:chExt cx="3695843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95843" cy="1913890"/>
            </a:xfrm>
            <a:custGeom>
              <a:avLst/>
              <a:gdLst/>
              <a:ahLst/>
              <a:cxnLst/>
              <a:rect l="l" t="t" r="r" b="b"/>
              <a:pathLst>
                <a:path w="3695843" h="1913890">
                  <a:moveTo>
                    <a:pt x="0" y="0"/>
                  </a:moveTo>
                  <a:lnTo>
                    <a:pt x="3695843" y="0"/>
                  </a:lnTo>
                  <a:lnTo>
                    <a:pt x="36958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58B8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7151140" y="2787934"/>
            <a:ext cx="3985720" cy="2667111"/>
          </a:xfrm>
          <a:custGeom>
            <a:avLst/>
            <a:gdLst/>
            <a:ahLst/>
            <a:cxnLst/>
            <a:rect l="l" t="t" r="r" b="b"/>
            <a:pathLst>
              <a:path w="3985720" h="2667111">
                <a:moveTo>
                  <a:pt x="0" y="0"/>
                </a:moveTo>
                <a:lnTo>
                  <a:pt x="3985720" y="0"/>
                </a:lnTo>
                <a:lnTo>
                  <a:pt x="3985720" y="2667111"/>
                </a:lnTo>
                <a:lnTo>
                  <a:pt x="0" y="2667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2227" y="2787934"/>
            <a:ext cx="4080664" cy="2730644"/>
          </a:xfrm>
          <a:custGeom>
            <a:avLst/>
            <a:gdLst/>
            <a:ahLst/>
            <a:cxnLst/>
            <a:rect l="l" t="t" r="r" b="b"/>
            <a:pathLst>
              <a:path w="4080664" h="2730644">
                <a:moveTo>
                  <a:pt x="0" y="0"/>
                </a:moveTo>
                <a:lnTo>
                  <a:pt x="4080664" y="0"/>
                </a:lnTo>
                <a:lnTo>
                  <a:pt x="4080664" y="2730644"/>
                </a:lnTo>
                <a:lnTo>
                  <a:pt x="0" y="2730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242741" y="2769736"/>
            <a:ext cx="4040112" cy="2703508"/>
          </a:xfrm>
          <a:custGeom>
            <a:avLst/>
            <a:gdLst/>
            <a:ahLst/>
            <a:cxnLst/>
            <a:rect l="l" t="t" r="r" b="b"/>
            <a:pathLst>
              <a:path w="4040112" h="2703508">
                <a:moveTo>
                  <a:pt x="0" y="0"/>
                </a:moveTo>
                <a:lnTo>
                  <a:pt x="4040112" y="0"/>
                </a:lnTo>
                <a:lnTo>
                  <a:pt x="4040112" y="2703508"/>
                </a:lnTo>
                <a:lnTo>
                  <a:pt x="0" y="27035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669659" y="1389329"/>
            <a:ext cx="2291277" cy="2302791"/>
          </a:xfrm>
          <a:custGeom>
            <a:avLst/>
            <a:gdLst/>
            <a:ahLst/>
            <a:cxnLst/>
            <a:rect l="l" t="t" r="r" b="b"/>
            <a:pathLst>
              <a:path w="2291277" h="2302791">
                <a:moveTo>
                  <a:pt x="0" y="0"/>
                </a:moveTo>
                <a:lnTo>
                  <a:pt x="2291277" y="0"/>
                </a:lnTo>
                <a:lnTo>
                  <a:pt x="2291277" y="2302790"/>
                </a:lnTo>
                <a:lnTo>
                  <a:pt x="0" y="23027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12227" y="6306054"/>
            <a:ext cx="4710347" cy="2874357"/>
            <a:chOff x="0" y="0"/>
            <a:chExt cx="6280463" cy="3832476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57150"/>
              <a:ext cx="6280463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19"/>
                </a:lnSpc>
                <a:spcBef>
                  <a:spcPct val="0"/>
                </a:spcBef>
              </a:pPr>
              <a:r>
                <a:rPr lang="en-US" sz="2300" spc="556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ŠKOLA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952116"/>
              <a:ext cx="6280463" cy="2880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0" lvl="1" indent="-248285" algn="l">
                <a:lnSpc>
                  <a:spcPts val="345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otprilike pola školske godine provodi se u školskim klupama, a pola u obrtničkim radionicama</a:t>
              </a:r>
            </a:p>
            <a:p>
              <a:pPr marL="496570" lvl="1" indent="-248285" algn="l">
                <a:lnSpc>
                  <a:spcPts val="345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školovanje traje 3 godine</a:t>
              </a:r>
            </a:p>
            <a:p>
              <a:pPr marL="496570" lvl="1" indent="-248285" algn="l">
                <a:lnSpc>
                  <a:spcPts val="345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na kraju se polaže završni rad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54479" y="6325104"/>
            <a:ext cx="4379043" cy="2874357"/>
            <a:chOff x="0" y="0"/>
            <a:chExt cx="5838723" cy="3832476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57150"/>
              <a:ext cx="5838723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19"/>
                </a:lnSpc>
                <a:spcBef>
                  <a:spcPct val="0"/>
                </a:spcBef>
              </a:pPr>
              <a:r>
                <a:rPr lang="en-US" sz="2300" spc="556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TEORIJSKA NASTAVA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952116"/>
              <a:ext cx="5838723" cy="2880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0" lvl="1" indent="-248285" algn="l">
                <a:lnSpc>
                  <a:spcPts val="345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teorijska nastava provodi se u školi, svaki drugi tjedan</a:t>
              </a:r>
            </a:p>
            <a:p>
              <a:pPr marL="496570" lvl="1" indent="-248285" algn="l">
                <a:lnSpc>
                  <a:spcPts val="345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nastava se odvija u poslijepodnevnoj smjeni</a:t>
              </a:r>
            </a:p>
            <a:p>
              <a:pPr algn="l">
                <a:lnSpc>
                  <a:spcPts val="3450"/>
                </a:lnSpc>
              </a:pPr>
              <a:endParaRPr lang="en-US" sz="2300">
                <a:solidFill>
                  <a:srgbClr val="000000"/>
                </a:solidFill>
                <a:latin typeface="HK Grotesk Light"/>
                <a:ea typeface="HK Grotesk Light"/>
                <a:cs typeface="HK Grotesk Light"/>
                <a:sym typeface="HK Grotesk Light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783671" y="6325104"/>
            <a:ext cx="4379043" cy="2836257"/>
            <a:chOff x="0" y="0"/>
            <a:chExt cx="5838723" cy="3781676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57150"/>
              <a:ext cx="5838723" cy="1046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19"/>
                </a:lnSpc>
                <a:spcBef>
                  <a:spcPct val="0"/>
                </a:spcBef>
              </a:pPr>
              <a:r>
                <a:rPr lang="en-US" sz="2300" spc="556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UČENJE TEMELJENO NA RADU (PRAKSA)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485516"/>
              <a:ext cx="5838723" cy="2296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0" lvl="1" indent="-248285" algn="l">
                <a:lnSpc>
                  <a:spcPts val="345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učenje temeljeno na radu provodi se u obrtničkoj ili školskoj radionici</a:t>
              </a:r>
            </a:p>
            <a:p>
              <a:pPr marL="496570" lvl="1" indent="-248285" algn="l">
                <a:lnSpc>
                  <a:spcPts val="345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učenik uči i radi uz mentora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33909" y="9313935"/>
            <a:ext cx="5511850" cy="568672"/>
            <a:chOff x="0" y="0"/>
            <a:chExt cx="7349133" cy="758230"/>
          </a:xfrm>
        </p:grpSpPr>
        <p:sp>
          <p:nvSpPr>
            <p:cNvPr id="25" name="TextBox 25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908" t="-15522" b="-8241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56931" y="2610257"/>
            <a:ext cx="14821472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48"/>
              </a:lnSpc>
            </a:pPr>
            <a:r>
              <a:rPr lang="en-US" sz="8206" b="1" spc="-41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VIDIMO SE NA UPISIMA!</a:t>
            </a:r>
          </a:p>
          <a:p>
            <a:pPr algn="ctr">
              <a:lnSpc>
                <a:spcPts val="9848"/>
              </a:lnSpc>
            </a:pPr>
            <a:endParaRPr lang="en-US" sz="8206" b="1" spc="-41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9848"/>
              </a:lnSpc>
            </a:pPr>
            <a:r>
              <a:rPr lang="en-US" sz="8206" b="1" spc="-410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Hvala</a:t>
            </a:r>
            <a:r>
              <a:rPr lang="en-US" sz="8206" b="1" spc="-41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8206" b="1" spc="-410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</a:t>
            </a:r>
            <a:r>
              <a:rPr lang="en-US" sz="8206" b="1" spc="-41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8206" b="1" spc="-410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pozornosti</a:t>
            </a:r>
            <a:r>
              <a:rPr lang="en-US" sz="8206" b="1" spc="-41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!</a:t>
            </a:r>
          </a:p>
          <a:p>
            <a:pPr algn="ctr">
              <a:lnSpc>
                <a:spcPts val="6968"/>
              </a:lnSpc>
            </a:pPr>
            <a:endParaRPr lang="en-US" sz="8206" b="1" spc="-41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6968"/>
              </a:lnSpc>
            </a:pPr>
            <a:endParaRPr lang="en-US" sz="8206" b="1" spc="-41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0" lvl="0" indent="0" algn="ctr">
              <a:lnSpc>
                <a:spcPts val="5768"/>
              </a:lnSpc>
              <a:spcBef>
                <a:spcPct val="0"/>
              </a:spcBef>
            </a:pPr>
            <a:r>
              <a:rPr lang="en-US" sz="4806" b="1" spc="-24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Obrtnička škola Osijek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908" t="-15522" b="-8241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455459" y="3613786"/>
            <a:ext cx="9873793" cy="3059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29"/>
              </a:lnSpc>
              <a:spcBef>
                <a:spcPct val="0"/>
              </a:spcBef>
            </a:pPr>
            <a:r>
              <a:rPr lang="en-US" sz="6690" b="1" spc="-334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Zanimanja</a:t>
            </a:r>
            <a:r>
              <a:rPr lang="en-US" sz="6690" b="1" spc="-334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6690" b="1" spc="-334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koja</a:t>
            </a:r>
            <a:r>
              <a:rPr lang="en-US" sz="6690" b="1" spc="-334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6690" b="1" spc="-334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obrazujemo</a:t>
            </a:r>
            <a:r>
              <a:rPr lang="en-US" sz="6690" b="1" spc="-334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u </a:t>
            </a:r>
            <a:r>
              <a:rPr lang="en-US" sz="6690" b="1" spc="-334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našoj</a:t>
            </a:r>
            <a:r>
              <a:rPr lang="en-US" sz="6690" b="1" spc="-334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6690" b="1" spc="-334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školi</a:t>
            </a:r>
            <a:endParaRPr lang="en-US" sz="6690" b="1" spc="-334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09650" y="9078714"/>
            <a:ext cx="5511850" cy="568672"/>
            <a:chOff x="0" y="0"/>
            <a:chExt cx="7349133" cy="758230"/>
          </a:xfrm>
        </p:grpSpPr>
        <p:sp>
          <p:nvSpPr>
            <p:cNvPr id="5" name="TextBox 5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FFFFF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78737" cy="2473885"/>
            <a:chOff x="0" y="0"/>
            <a:chExt cx="4898289" cy="23399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8289" cy="2339914"/>
            </a:xfrm>
            <a:custGeom>
              <a:avLst/>
              <a:gdLst/>
              <a:ahLst/>
              <a:cxnLst/>
              <a:rect l="l" t="t" r="r" b="b"/>
              <a:pathLst>
                <a:path w="4898289" h="2339914">
                  <a:moveTo>
                    <a:pt x="0" y="0"/>
                  </a:moveTo>
                  <a:lnTo>
                    <a:pt x="4898289" y="0"/>
                  </a:lnTo>
                  <a:lnTo>
                    <a:pt x="4898289" y="2339914"/>
                  </a:lnTo>
                  <a:lnTo>
                    <a:pt x="0" y="2339914"/>
                  </a:lnTo>
                  <a:close/>
                </a:path>
              </a:pathLst>
            </a:custGeom>
            <a:solidFill>
              <a:srgbClr val="FF8F0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597130" y="842763"/>
            <a:ext cx="2406625" cy="788359"/>
            <a:chOff x="0" y="0"/>
            <a:chExt cx="3208834" cy="10511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78893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431800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7889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847945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7889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3126542" y="8224492"/>
            <a:ext cx="2052195" cy="2062508"/>
          </a:xfrm>
          <a:custGeom>
            <a:avLst/>
            <a:gdLst/>
            <a:ahLst/>
            <a:cxnLst/>
            <a:rect l="l" t="t" r="r" b="b"/>
            <a:pathLst>
              <a:path w="2052195" h="2062508">
                <a:moveTo>
                  <a:pt x="0" y="0"/>
                </a:moveTo>
                <a:lnTo>
                  <a:pt x="2052195" y="0"/>
                </a:lnTo>
                <a:lnTo>
                  <a:pt x="2052195" y="2062508"/>
                </a:lnTo>
                <a:lnTo>
                  <a:pt x="0" y="2062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0" y="8224492"/>
            <a:ext cx="2062508" cy="2062508"/>
          </a:xfrm>
          <a:custGeom>
            <a:avLst/>
            <a:gdLst/>
            <a:ahLst/>
            <a:cxnLst/>
            <a:rect l="l" t="t" r="r" b="b"/>
            <a:pathLst>
              <a:path w="2062508" h="2062508">
                <a:moveTo>
                  <a:pt x="2062508" y="0"/>
                </a:moveTo>
                <a:lnTo>
                  <a:pt x="0" y="0"/>
                </a:lnTo>
                <a:lnTo>
                  <a:pt x="0" y="2062508"/>
                </a:lnTo>
                <a:lnTo>
                  <a:pt x="2062508" y="2062508"/>
                </a:lnTo>
                <a:lnTo>
                  <a:pt x="206250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941849" y="9483378"/>
            <a:ext cx="5511850" cy="568672"/>
            <a:chOff x="0" y="0"/>
            <a:chExt cx="7349133" cy="75823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10941849" y="9442030"/>
            <a:ext cx="5511850" cy="82695"/>
            <a:chOff x="0" y="0"/>
            <a:chExt cx="38091967" cy="571500"/>
          </a:xfrm>
        </p:grpSpPr>
        <p:sp>
          <p:nvSpPr>
            <p:cNvPr id="15" name="Freeform 15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8031207" y="3261935"/>
            <a:ext cx="8632883" cy="5758065"/>
          </a:xfrm>
          <a:custGeom>
            <a:avLst/>
            <a:gdLst/>
            <a:ahLst/>
            <a:cxnLst/>
            <a:rect l="l" t="t" r="r" b="b"/>
            <a:pathLst>
              <a:path w="8632883" h="5758065">
                <a:moveTo>
                  <a:pt x="0" y="0"/>
                </a:moveTo>
                <a:lnTo>
                  <a:pt x="8632883" y="0"/>
                </a:lnTo>
                <a:lnTo>
                  <a:pt x="8632883" y="5758065"/>
                </a:lnTo>
                <a:lnTo>
                  <a:pt x="0" y="57580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0" y="2473885"/>
            <a:ext cx="5178737" cy="5750608"/>
          </a:xfrm>
          <a:custGeom>
            <a:avLst/>
            <a:gdLst/>
            <a:ahLst/>
            <a:cxnLst/>
            <a:rect l="l" t="t" r="r" b="b"/>
            <a:pathLst>
              <a:path w="5178737" h="5750608">
                <a:moveTo>
                  <a:pt x="0" y="0"/>
                </a:moveTo>
                <a:lnTo>
                  <a:pt x="5178737" y="0"/>
                </a:lnTo>
                <a:lnTo>
                  <a:pt x="5178737" y="5750607"/>
                </a:lnTo>
                <a:lnTo>
                  <a:pt x="0" y="5750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5336" r="-31227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380215" y="842763"/>
            <a:ext cx="7995146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b="1" spc="-359" dirty="0" err="1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pomoćni</a:t>
            </a:r>
            <a:endParaRPr lang="en-US" sz="7200" b="1" spc="-359" dirty="0">
              <a:solidFill>
                <a:srgbClr val="E94E1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0" lvl="0" indent="0" algn="l">
              <a:lnSpc>
                <a:spcPts val="8640"/>
              </a:lnSpc>
            </a:pPr>
            <a:r>
              <a:rPr lang="en-US" sz="7200" b="1" spc="-359" dirty="0" err="1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kuhar</a:t>
            </a:r>
            <a:endParaRPr lang="en-US" sz="7200" b="1" spc="-359" dirty="0">
              <a:solidFill>
                <a:srgbClr val="E94E1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78737" cy="2473885"/>
            <a:chOff x="0" y="0"/>
            <a:chExt cx="4898289" cy="23399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8289" cy="2339914"/>
            </a:xfrm>
            <a:custGeom>
              <a:avLst/>
              <a:gdLst/>
              <a:ahLst/>
              <a:cxnLst/>
              <a:rect l="l" t="t" r="r" b="b"/>
              <a:pathLst>
                <a:path w="4898289" h="2339914">
                  <a:moveTo>
                    <a:pt x="0" y="0"/>
                  </a:moveTo>
                  <a:lnTo>
                    <a:pt x="4898289" y="0"/>
                  </a:lnTo>
                  <a:lnTo>
                    <a:pt x="4898289" y="2339914"/>
                  </a:lnTo>
                  <a:lnTo>
                    <a:pt x="0" y="2339914"/>
                  </a:lnTo>
                  <a:close/>
                </a:path>
              </a:pathLst>
            </a:custGeom>
            <a:solidFill>
              <a:srgbClr val="FF8F00"/>
            </a:solidFill>
          </p:spPr>
        </p:sp>
      </p:grpSp>
      <p:sp>
        <p:nvSpPr>
          <p:cNvPr id="4" name="Freeform 4"/>
          <p:cNvSpPr/>
          <p:nvPr/>
        </p:nvSpPr>
        <p:spPr>
          <a:xfrm rot="5400000" flipH="1">
            <a:off x="-28575" y="8056030"/>
            <a:ext cx="2230970" cy="2230970"/>
          </a:xfrm>
          <a:custGeom>
            <a:avLst/>
            <a:gdLst/>
            <a:ahLst/>
            <a:cxnLst/>
            <a:rect l="l" t="t" r="r" b="b"/>
            <a:pathLst>
              <a:path w="2230970" h="2230970">
                <a:moveTo>
                  <a:pt x="2230970" y="0"/>
                </a:moveTo>
                <a:lnTo>
                  <a:pt x="0" y="0"/>
                </a:lnTo>
                <a:lnTo>
                  <a:pt x="0" y="2230970"/>
                </a:lnTo>
                <a:lnTo>
                  <a:pt x="2230970" y="2230970"/>
                </a:lnTo>
                <a:lnTo>
                  <a:pt x="22309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97130" y="842763"/>
            <a:ext cx="2406625" cy="788359"/>
            <a:chOff x="0" y="0"/>
            <a:chExt cx="3208834" cy="10511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7889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431800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7889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847945"/>
              <a:ext cx="3208834" cy="203200"/>
            </a:xfrm>
            <a:custGeom>
              <a:avLst/>
              <a:gdLst/>
              <a:ahLst/>
              <a:cxnLst/>
              <a:rect l="l" t="t" r="r" b="b"/>
              <a:pathLst>
                <a:path w="3208834" h="203200">
                  <a:moveTo>
                    <a:pt x="0" y="0"/>
                  </a:moveTo>
                  <a:lnTo>
                    <a:pt x="3208834" y="0"/>
                  </a:lnTo>
                  <a:lnTo>
                    <a:pt x="3208834" y="203200"/>
                  </a:lnTo>
                  <a:lnTo>
                    <a:pt x="0" y="20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78893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4033099" y="1322489"/>
            <a:ext cx="2291277" cy="2302791"/>
          </a:xfrm>
          <a:custGeom>
            <a:avLst/>
            <a:gdLst/>
            <a:ahLst/>
            <a:cxnLst/>
            <a:rect l="l" t="t" r="r" b="b"/>
            <a:pathLst>
              <a:path w="2291277" h="2302791">
                <a:moveTo>
                  <a:pt x="0" y="0"/>
                </a:moveTo>
                <a:lnTo>
                  <a:pt x="2291277" y="0"/>
                </a:lnTo>
                <a:lnTo>
                  <a:pt x="2291277" y="2302791"/>
                </a:lnTo>
                <a:lnTo>
                  <a:pt x="0" y="2302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941849" y="9442030"/>
            <a:ext cx="5511850" cy="82695"/>
            <a:chOff x="0" y="0"/>
            <a:chExt cx="38091967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941849" y="9483378"/>
            <a:ext cx="5511850" cy="568672"/>
            <a:chOff x="0" y="0"/>
            <a:chExt cx="7349133" cy="75823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6" name="Freeform 16"/>
          <p:cNvSpPr/>
          <p:nvPr/>
        </p:nvSpPr>
        <p:spPr>
          <a:xfrm>
            <a:off x="6983609" y="1236942"/>
            <a:ext cx="10536349" cy="4240880"/>
          </a:xfrm>
          <a:custGeom>
            <a:avLst/>
            <a:gdLst/>
            <a:ahLst/>
            <a:cxnLst/>
            <a:rect l="l" t="t" r="r" b="b"/>
            <a:pathLst>
              <a:path w="10536349" h="4240880">
                <a:moveTo>
                  <a:pt x="0" y="0"/>
                </a:moveTo>
                <a:lnTo>
                  <a:pt x="10536349" y="0"/>
                </a:lnTo>
                <a:lnTo>
                  <a:pt x="10536349" y="4240881"/>
                </a:lnTo>
                <a:lnTo>
                  <a:pt x="0" y="42408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2763" b="-32763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086" y="2473885"/>
            <a:ext cx="5165651" cy="5577005"/>
          </a:xfrm>
          <a:custGeom>
            <a:avLst/>
            <a:gdLst/>
            <a:ahLst/>
            <a:cxnLst/>
            <a:rect l="l" t="t" r="r" b="b"/>
            <a:pathLst>
              <a:path w="5165651" h="5577005">
                <a:moveTo>
                  <a:pt x="0" y="0"/>
                </a:moveTo>
                <a:lnTo>
                  <a:pt x="5165651" y="0"/>
                </a:lnTo>
                <a:lnTo>
                  <a:pt x="5165651" y="5577005"/>
                </a:lnTo>
                <a:lnTo>
                  <a:pt x="0" y="55770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0871" r="-30871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380215" y="6380442"/>
            <a:ext cx="7995146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b="1" spc="-360" dirty="0" err="1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pomoćni</a:t>
            </a:r>
            <a:r>
              <a:rPr lang="en-US" sz="7200" b="1" spc="-360" dirty="0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marL="0" lvl="0" indent="0" algn="l">
              <a:lnSpc>
                <a:spcPts val="8640"/>
              </a:lnSpc>
            </a:pPr>
            <a:r>
              <a:rPr lang="en-US" sz="7200" b="1" spc="-359" dirty="0" err="1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pekar</a:t>
            </a:r>
            <a:endParaRPr lang="en-US" sz="7200" b="1" spc="-359" dirty="0">
              <a:solidFill>
                <a:srgbClr val="E94E1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9" name="Freeform 19"/>
          <p:cNvSpPr/>
          <p:nvPr/>
        </p:nvSpPr>
        <p:spPr>
          <a:xfrm rot="-5400000" flipH="1">
            <a:off x="2435248" y="8056030"/>
            <a:ext cx="2743489" cy="2743489"/>
          </a:xfrm>
          <a:custGeom>
            <a:avLst/>
            <a:gdLst/>
            <a:ahLst/>
            <a:cxnLst/>
            <a:rect l="l" t="t" r="r" b="b"/>
            <a:pathLst>
              <a:path w="2743489" h="2743489">
                <a:moveTo>
                  <a:pt x="2743489" y="0"/>
                </a:moveTo>
                <a:lnTo>
                  <a:pt x="0" y="0"/>
                </a:lnTo>
                <a:lnTo>
                  <a:pt x="0" y="2743489"/>
                </a:lnTo>
                <a:lnTo>
                  <a:pt x="2743489" y="2743489"/>
                </a:lnTo>
                <a:lnTo>
                  <a:pt x="274348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735046" y="0"/>
            <a:ext cx="3334955" cy="3334955"/>
          </a:xfrm>
          <a:custGeom>
            <a:avLst/>
            <a:gdLst/>
            <a:ahLst/>
            <a:cxnLst/>
            <a:rect l="l" t="t" r="r" b="b"/>
            <a:pathLst>
              <a:path w="3334955" h="3334955">
                <a:moveTo>
                  <a:pt x="3334955" y="0"/>
                </a:moveTo>
                <a:lnTo>
                  <a:pt x="0" y="0"/>
                </a:lnTo>
                <a:lnTo>
                  <a:pt x="0" y="3334955"/>
                </a:lnTo>
                <a:lnTo>
                  <a:pt x="3334955" y="3334955"/>
                </a:lnTo>
                <a:lnTo>
                  <a:pt x="33349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6954868" cy="10287000"/>
            <a:chOff x="0" y="0"/>
            <a:chExt cx="1913890" cy="28308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2830850"/>
            </a:xfrm>
            <a:custGeom>
              <a:avLst/>
              <a:gdLst/>
              <a:ahLst/>
              <a:cxnLst/>
              <a:rect l="l" t="t" r="r" b="b"/>
              <a:pathLst>
                <a:path w="1913890" h="2830850">
                  <a:moveTo>
                    <a:pt x="0" y="0"/>
                  </a:moveTo>
                  <a:lnTo>
                    <a:pt x="1913890" y="0"/>
                  </a:lnTo>
                  <a:lnTo>
                    <a:pt x="1913890" y="2830850"/>
                  </a:lnTo>
                  <a:lnTo>
                    <a:pt x="0" y="2830850"/>
                  </a:lnTo>
                  <a:close/>
                </a:path>
              </a:pathLst>
            </a:custGeom>
            <a:solidFill>
              <a:srgbClr val="FF8F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941849" y="9442030"/>
            <a:ext cx="5511850" cy="82695"/>
            <a:chOff x="0" y="0"/>
            <a:chExt cx="38091967" cy="571500"/>
          </a:xfrm>
        </p:grpSpPr>
        <p:sp>
          <p:nvSpPr>
            <p:cNvPr id="6" name="Freeform 6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941849" y="9483378"/>
            <a:ext cx="5511850" cy="568672"/>
            <a:chOff x="0" y="0"/>
            <a:chExt cx="7349133" cy="758230"/>
          </a:xfrm>
        </p:grpSpPr>
        <p:sp>
          <p:nvSpPr>
            <p:cNvPr id="8" name="TextBox 8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467290" y="1974988"/>
            <a:ext cx="5820710" cy="5820687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2820" b="-12820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605654" y="368972"/>
            <a:ext cx="2291277" cy="2302791"/>
          </a:xfrm>
          <a:custGeom>
            <a:avLst/>
            <a:gdLst/>
            <a:ahLst/>
            <a:cxnLst/>
            <a:rect l="l" t="t" r="r" b="b"/>
            <a:pathLst>
              <a:path w="2291277" h="2302791">
                <a:moveTo>
                  <a:pt x="0" y="0"/>
                </a:moveTo>
                <a:lnTo>
                  <a:pt x="2291277" y="0"/>
                </a:lnTo>
                <a:lnTo>
                  <a:pt x="2291277" y="2302790"/>
                </a:lnTo>
                <a:lnTo>
                  <a:pt x="0" y="23027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7189790"/>
            <a:ext cx="3097210" cy="3097210"/>
          </a:xfrm>
          <a:custGeom>
            <a:avLst/>
            <a:gdLst/>
            <a:ahLst/>
            <a:cxnLst/>
            <a:rect l="l" t="t" r="r" b="b"/>
            <a:pathLst>
              <a:path w="3097210" h="3097210">
                <a:moveTo>
                  <a:pt x="0" y="0"/>
                </a:moveTo>
                <a:lnTo>
                  <a:pt x="3097210" y="0"/>
                </a:lnTo>
                <a:lnTo>
                  <a:pt x="3097210" y="3097210"/>
                </a:lnTo>
                <a:lnTo>
                  <a:pt x="0" y="3097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07005" y="3334955"/>
            <a:ext cx="8562997" cy="5705097"/>
          </a:xfrm>
          <a:custGeom>
            <a:avLst/>
            <a:gdLst/>
            <a:ahLst/>
            <a:cxnLst/>
            <a:rect l="l" t="t" r="r" b="b"/>
            <a:pathLst>
              <a:path w="8562997" h="5705097">
                <a:moveTo>
                  <a:pt x="0" y="0"/>
                </a:moveTo>
                <a:lnTo>
                  <a:pt x="8562996" y="0"/>
                </a:lnTo>
                <a:lnTo>
                  <a:pt x="8562996" y="5705097"/>
                </a:lnTo>
                <a:lnTo>
                  <a:pt x="0" y="57050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283150" y="368972"/>
            <a:ext cx="5317397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40"/>
              </a:lnSpc>
            </a:pPr>
            <a:r>
              <a:rPr lang="en-US" sz="7200" b="1" spc="-360" dirty="0" err="1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pomoćni</a:t>
            </a:r>
            <a:endParaRPr lang="en-US" sz="7200" b="1" spc="-360" dirty="0">
              <a:solidFill>
                <a:srgbClr val="E94E1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0" lvl="0" indent="0" algn="r">
              <a:lnSpc>
                <a:spcPts val="8640"/>
              </a:lnSpc>
            </a:pPr>
            <a:r>
              <a:rPr lang="en-US" sz="7200" b="1" spc="-360" dirty="0" err="1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krojač</a:t>
            </a:r>
            <a:endParaRPr lang="en-US" sz="7200" b="1" spc="-360" dirty="0">
              <a:solidFill>
                <a:srgbClr val="E94E1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21124" y="757543"/>
            <a:ext cx="3927611" cy="387714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3184929" y="0"/>
            <a:ext cx="5103071" cy="10287356"/>
          </a:xfrm>
          <a:prstGeom prst="rect">
            <a:avLst/>
          </a:prstGeom>
          <a:solidFill>
            <a:srgbClr val="0050F5"/>
          </a:solidFill>
        </p:spPr>
      </p:sp>
      <p:sp>
        <p:nvSpPr>
          <p:cNvPr id="5" name="Freeform 5"/>
          <p:cNvSpPr/>
          <p:nvPr/>
        </p:nvSpPr>
        <p:spPr>
          <a:xfrm flipH="1">
            <a:off x="13184929" y="6359746"/>
            <a:ext cx="3927611" cy="3927611"/>
          </a:xfrm>
          <a:custGeom>
            <a:avLst/>
            <a:gdLst/>
            <a:ahLst/>
            <a:cxnLst/>
            <a:rect l="l" t="t" r="r" b="b"/>
            <a:pathLst>
              <a:path w="3927611" h="3927611">
                <a:moveTo>
                  <a:pt x="3927611" y="0"/>
                </a:moveTo>
                <a:lnTo>
                  <a:pt x="0" y="0"/>
                </a:lnTo>
                <a:lnTo>
                  <a:pt x="0" y="3927610"/>
                </a:lnTo>
                <a:lnTo>
                  <a:pt x="3927611" y="3927610"/>
                </a:lnTo>
                <a:lnTo>
                  <a:pt x="392761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14732" y="527180"/>
            <a:ext cx="5340395" cy="5340374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5571" b="-15571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5400000" flipH="1">
            <a:off x="9257319" y="6362107"/>
            <a:ext cx="3927611" cy="3927611"/>
          </a:xfrm>
          <a:custGeom>
            <a:avLst/>
            <a:gdLst/>
            <a:ahLst/>
            <a:cxnLst/>
            <a:rect l="l" t="t" r="r" b="b"/>
            <a:pathLst>
              <a:path w="3927611" h="3927611">
                <a:moveTo>
                  <a:pt x="3927610" y="0"/>
                </a:moveTo>
                <a:lnTo>
                  <a:pt x="0" y="0"/>
                </a:lnTo>
                <a:lnTo>
                  <a:pt x="0" y="3927610"/>
                </a:lnTo>
                <a:lnTo>
                  <a:pt x="3927610" y="3927610"/>
                </a:lnTo>
                <a:lnTo>
                  <a:pt x="39276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33909" y="9221715"/>
            <a:ext cx="5511850" cy="82695"/>
            <a:chOff x="0" y="0"/>
            <a:chExt cx="38091967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5529487" y="7342885"/>
            <a:ext cx="2291277" cy="2302791"/>
          </a:xfrm>
          <a:custGeom>
            <a:avLst/>
            <a:gdLst/>
            <a:ahLst/>
            <a:cxnLst/>
            <a:rect l="l" t="t" r="r" b="b"/>
            <a:pathLst>
              <a:path w="2291277" h="2302791">
                <a:moveTo>
                  <a:pt x="0" y="0"/>
                </a:moveTo>
                <a:lnTo>
                  <a:pt x="2291277" y="0"/>
                </a:lnTo>
                <a:lnTo>
                  <a:pt x="2291277" y="2302791"/>
                </a:lnTo>
                <a:lnTo>
                  <a:pt x="0" y="2302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33909" y="9304410"/>
            <a:ext cx="5511850" cy="568672"/>
            <a:chOff x="0" y="0"/>
            <a:chExt cx="7349133" cy="75823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6" name="Freeform 16"/>
          <p:cNvSpPr/>
          <p:nvPr/>
        </p:nvSpPr>
        <p:spPr>
          <a:xfrm>
            <a:off x="2251383" y="4326208"/>
            <a:ext cx="7109020" cy="4745271"/>
          </a:xfrm>
          <a:custGeom>
            <a:avLst/>
            <a:gdLst/>
            <a:ahLst/>
            <a:cxnLst/>
            <a:rect l="l" t="t" r="r" b="b"/>
            <a:pathLst>
              <a:path w="7109020" h="4745271">
                <a:moveTo>
                  <a:pt x="0" y="0"/>
                </a:moveTo>
                <a:lnTo>
                  <a:pt x="7109019" y="0"/>
                </a:lnTo>
                <a:lnTo>
                  <a:pt x="7109019" y="4745270"/>
                </a:lnTo>
                <a:lnTo>
                  <a:pt x="0" y="47452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2" r="-62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38526" y="527180"/>
            <a:ext cx="7995146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b="1" spc="-360" dirty="0" err="1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pomoćni</a:t>
            </a:r>
            <a:endParaRPr lang="en-US" sz="7200" b="1" spc="-360" dirty="0">
              <a:solidFill>
                <a:srgbClr val="E94E1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0" lvl="0" indent="0" algn="l">
              <a:lnSpc>
                <a:spcPts val="8640"/>
              </a:lnSpc>
            </a:pPr>
            <a:r>
              <a:rPr lang="en-US" sz="7200" b="1" spc="-360" dirty="0" err="1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vodoinstalater</a:t>
            </a:r>
            <a:endParaRPr lang="en-US" sz="7200" b="1" spc="-360" dirty="0">
              <a:solidFill>
                <a:srgbClr val="E94E1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87699" y="0"/>
            <a:ext cx="3677409" cy="6797290"/>
          </a:xfrm>
          <a:prstGeom prst="rect">
            <a:avLst/>
          </a:prstGeom>
          <a:solidFill>
            <a:srgbClr val="329B49"/>
          </a:solidFill>
        </p:spPr>
      </p:sp>
      <p:sp>
        <p:nvSpPr>
          <p:cNvPr id="3" name="Freeform 3"/>
          <p:cNvSpPr/>
          <p:nvPr/>
        </p:nvSpPr>
        <p:spPr>
          <a:xfrm>
            <a:off x="3489710" y="0"/>
            <a:ext cx="3534051" cy="3534051"/>
          </a:xfrm>
          <a:custGeom>
            <a:avLst/>
            <a:gdLst/>
            <a:ahLst/>
            <a:cxnLst/>
            <a:rect l="l" t="t" r="r" b="b"/>
            <a:pathLst>
              <a:path w="3534051" h="3534051">
                <a:moveTo>
                  <a:pt x="0" y="0"/>
                </a:moveTo>
                <a:lnTo>
                  <a:pt x="3534051" y="0"/>
                </a:lnTo>
                <a:lnTo>
                  <a:pt x="3534051" y="3534051"/>
                </a:lnTo>
                <a:lnTo>
                  <a:pt x="0" y="3534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18809" y="2533621"/>
            <a:ext cx="1990855" cy="2000859"/>
          </a:xfrm>
          <a:custGeom>
            <a:avLst/>
            <a:gdLst/>
            <a:ahLst/>
            <a:cxnLst/>
            <a:rect l="l" t="t" r="r" b="b"/>
            <a:pathLst>
              <a:path w="1990855" h="2000859">
                <a:moveTo>
                  <a:pt x="0" y="0"/>
                </a:moveTo>
                <a:lnTo>
                  <a:pt x="1990855" y="0"/>
                </a:lnTo>
                <a:lnTo>
                  <a:pt x="1990855" y="2000860"/>
                </a:lnTo>
                <a:lnTo>
                  <a:pt x="0" y="2000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747450" y="9231240"/>
            <a:ext cx="5511850" cy="82695"/>
            <a:chOff x="0" y="0"/>
            <a:chExt cx="38091967" cy="571500"/>
          </a:xfrm>
        </p:grpSpPr>
        <p:sp>
          <p:nvSpPr>
            <p:cNvPr id="6" name="Freeform 6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489710" y="3534051"/>
            <a:ext cx="3537611" cy="6752949"/>
            <a:chOff x="0" y="0"/>
            <a:chExt cx="1196673" cy="22843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96673" cy="2284331"/>
            </a:xfrm>
            <a:custGeom>
              <a:avLst/>
              <a:gdLst/>
              <a:ahLst/>
              <a:cxnLst/>
              <a:rect l="l" t="t" r="r" b="b"/>
              <a:pathLst>
                <a:path w="1196673" h="2284331">
                  <a:moveTo>
                    <a:pt x="0" y="0"/>
                  </a:moveTo>
                  <a:lnTo>
                    <a:pt x="1196673" y="0"/>
                  </a:lnTo>
                  <a:lnTo>
                    <a:pt x="1196673" y="2284331"/>
                  </a:lnTo>
                  <a:lnTo>
                    <a:pt x="0" y="2284331"/>
                  </a:lnTo>
                  <a:close/>
                </a:path>
              </a:pathLst>
            </a:custGeom>
            <a:solidFill>
              <a:srgbClr val="0050F5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747450" y="9313935"/>
            <a:ext cx="5511850" cy="568672"/>
            <a:chOff x="0" y="0"/>
            <a:chExt cx="7349133" cy="75823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446868"/>
              <a:ext cx="4775200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59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Obrtnička škola Osijek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7349133" cy="110260"/>
              <a:chOff x="0" y="0"/>
              <a:chExt cx="38091967" cy="5715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10012601" y="312367"/>
            <a:ext cx="7246699" cy="4831133"/>
          </a:xfrm>
          <a:custGeom>
            <a:avLst/>
            <a:gdLst/>
            <a:ahLst/>
            <a:cxnLst/>
            <a:rect l="l" t="t" r="r" b="b"/>
            <a:pathLst>
              <a:path w="7246699" h="4831133">
                <a:moveTo>
                  <a:pt x="0" y="0"/>
                </a:moveTo>
                <a:lnTo>
                  <a:pt x="7246699" y="0"/>
                </a:lnTo>
                <a:lnTo>
                  <a:pt x="7246699" y="4831133"/>
                </a:lnTo>
                <a:lnTo>
                  <a:pt x="0" y="48311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492977"/>
            <a:ext cx="7027322" cy="4838700"/>
          </a:xfrm>
          <a:custGeom>
            <a:avLst/>
            <a:gdLst/>
            <a:ahLst/>
            <a:cxnLst/>
            <a:rect l="l" t="t" r="r" b="b"/>
            <a:pathLst>
              <a:path w="7027322" h="4838700">
                <a:moveTo>
                  <a:pt x="0" y="0"/>
                </a:moveTo>
                <a:lnTo>
                  <a:pt x="7027322" y="0"/>
                </a:lnTo>
                <a:lnTo>
                  <a:pt x="7027322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436362" y="5731576"/>
            <a:ext cx="6822938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640"/>
              </a:lnSpc>
            </a:pPr>
            <a:r>
              <a:rPr lang="en-US" sz="7200" b="1" spc="-359" dirty="0" err="1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pomoćni</a:t>
            </a:r>
            <a:r>
              <a:rPr lang="en-US" sz="7200" b="1" spc="-359" dirty="0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200" b="1" spc="-359" dirty="0" err="1">
                <a:solidFill>
                  <a:srgbClr val="E94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autolakirer</a:t>
            </a:r>
            <a:endParaRPr lang="en-US" sz="7200" b="1" spc="-359" dirty="0">
              <a:solidFill>
                <a:srgbClr val="E94E1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550</Words>
  <Application>Microsoft Office PowerPoint</Application>
  <PresentationFormat>Prilagođeno</PresentationFormat>
  <Paragraphs>158</Paragraphs>
  <Slides>30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30</vt:i4>
      </vt:variant>
    </vt:vector>
  </HeadingPairs>
  <TitlesOfParts>
    <vt:vector size="37" baseType="lpstr">
      <vt:lpstr>HK Grotesk Medium</vt:lpstr>
      <vt:lpstr>HK Grotesk Light Bold</vt:lpstr>
      <vt:lpstr>Calibri</vt:lpstr>
      <vt:lpstr>League Spartan</vt:lpstr>
      <vt:lpstr>HK Grotesk Light</vt:lpstr>
      <vt:lpstr>Arial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Pomoćna zanimanja 2026. Obrtnička škola Osijek</dc:title>
  <cp:lastModifiedBy>Maja Zorić</cp:lastModifiedBy>
  <cp:revision>3</cp:revision>
  <dcterms:created xsi:type="dcterms:W3CDTF">2006-08-16T00:00:00Z</dcterms:created>
  <dcterms:modified xsi:type="dcterms:W3CDTF">2026-05-15T10:00:06Z</dcterms:modified>
  <dc:identifier>DAHJW8hcJF4</dc:identifier>
</cp:coreProperties>
</file>